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93" r:id="rId2"/>
    <p:sldId id="333" r:id="rId3"/>
    <p:sldId id="330" r:id="rId4"/>
    <p:sldId id="331" r:id="rId5"/>
    <p:sldId id="334" r:id="rId6"/>
    <p:sldId id="335" r:id="rId7"/>
    <p:sldId id="258" r:id="rId8"/>
    <p:sldId id="260" r:id="rId9"/>
    <p:sldId id="263" r:id="rId10"/>
    <p:sldId id="265" r:id="rId11"/>
    <p:sldId id="266" r:id="rId12"/>
    <p:sldId id="267" r:id="rId13"/>
    <p:sldId id="270" r:id="rId14"/>
    <p:sldId id="271" r:id="rId15"/>
    <p:sldId id="341" r:id="rId16"/>
    <p:sldId id="343" r:id="rId17"/>
    <p:sldId id="303" r:id="rId18"/>
    <p:sldId id="278" r:id="rId19"/>
    <p:sldId id="279" r:id="rId20"/>
    <p:sldId id="280" r:id="rId21"/>
    <p:sldId id="320" r:id="rId22"/>
    <p:sldId id="282" r:id="rId23"/>
    <p:sldId id="298" r:id="rId24"/>
    <p:sldId id="299" r:id="rId25"/>
    <p:sldId id="300" r:id="rId26"/>
    <p:sldId id="301" r:id="rId27"/>
    <p:sldId id="302" r:id="rId28"/>
    <p:sldId id="304" r:id="rId29"/>
    <p:sldId id="305" r:id="rId30"/>
    <p:sldId id="306" r:id="rId31"/>
    <p:sldId id="307" r:id="rId32"/>
    <p:sldId id="308" r:id="rId33"/>
    <p:sldId id="309" r:id="rId34"/>
    <p:sldId id="311" r:id="rId35"/>
    <p:sldId id="332" r:id="rId36"/>
    <p:sldId id="313" r:id="rId37"/>
    <p:sldId id="314" r:id="rId38"/>
    <p:sldId id="315" r:id="rId39"/>
    <p:sldId id="317" r:id="rId40"/>
    <p:sldId id="321" r:id="rId41"/>
    <p:sldId id="336" r:id="rId42"/>
    <p:sldId id="290" r:id="rId43"/>
    <p:sldId id="291" r:id="rId44"/>
    <p:sldId id="340" r:id="rId45"/>
    <p:sldId id="292" r:id="rId4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1F497D"/>
    <a:srgbClr val="FF0066"/>
    <a:srgbClr val="FFFF99"/>
    <a:srgbClr val="FFCC66"/>
    <a:srgbClr val="66FF99"/>
    <a:srgbClr val="FF66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notesMaster" Target="notesMasters/notesMaster1.xml" /><Relationship Id="rId50"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presProps" Target="presProps.xml" /><Relationship Id="rId8" Type="http://schemas.openxmlformats.org/officeDocument/2006/relationships/slide" Target="slides/slide7.xml" /><Relationship Id="rId51"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8AB772-1BEA-D43D-7DA6-1CFE8F91A2E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0998B9AB-CE4A-A0B0-4E45-6E7294A0EF34}"/>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7EDEC691-D768-4F8A-B4BB-37C0C3E90D81}" type="datetimeFigureOut">
              <a:rPr lang="en-US"/>
              <a:pPr>
                <a:defRPr/>
              </a:pPr>
              <a:t>5/19/2024</a:t>
            </a:fld>
            <a:endParaRPr lang="en-US"/>
          </a:p>
        </p:txBody>
      </p:sp>
      <p:sp>
        <p:nvSpPr>
          <p:cNvPr id="4" name="Slide Image Placeholder 3">
            <a:extLst>
              <a:ext uri="{FF2B5EF4-FFF2-40B4-BE49-F238E27FC236}">
                <a16:creationId xmlns:a16="http://schemas.microsoft.com/office/drawing/2014/main" id="{6068EA80-7B28-21B1-78D6-B550E8EEBED7}"/>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8CDD663D-EA2E-46A4-2931-BE45F03F832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0113972C-340D-AFAE-2272-EEDE5FB40844}"/>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6B662965-174D-D06F-AE27-702430C9FF63}"/>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918787A-43E5-4F1B-BC9F-4C5BF4B6ED7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EDE8496E-1BD4-1FFA-C125-FA3E4616AE7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1414ADE-4FB3-4B50-A2DC-A28568E90B06}" type="slidenum">
              <a:rPr lang="en-US" altLang="en-US" smtClean="0">
                <a:latin typeface="Arial" panose="020B0604020202020204" pitchFamily="34" charset="0"/>
              </a:rPr>
              <a:pPr>
                <a:spcBef>
                  <a:spcPct val="0"/>
                </a:spcBef>
              </a:pPr>
              <a:t>36</a:t>
            </a:fld>
            <a:endParaRPr lang="en-US" altLang="en-US">
              <a:latin typeface="Arial" panose="020B0604020202020204" pitchFamily="34" charset="0"/>
            </a:endParaRPr>
          </a:p>
        </p:txBody>
      </p:sp>
      <p:sp>
        <p:nvSpPr>
          <p:cNvPr id="40963" name="Rectangle 2">
            <a:extLst>
              <a:ext uri="{FF2B5EF4-FFF2-40B4-BE49-F238E27FC236}">
                <a16:creationId xmlns:a16="http://schemas.microsoft.com/office/drawing/2014/main" id="{ED263A2C-A71C-642E-86B3-AF0E56E3166B}"/>
              </a:ext>
            </a:extLst>
          </p:cNvPr>
          <p:cNvSpPr>
            <a:spLocks noChangeArrowheads="1"/>
          </p:cNvSpPr>
          <p:nvPr/>
        </p:nvSpPr>
        <p:spPr bwMode="auto">
          <a:xfrm>
            <a:off x="388620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493" tIns="43247" rIns="86493" bIns="43247" anchor="ct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endParaRPr lang="en-US" altLang="en-US" sz="1800"/>
          </a:p>
        </p:txBody>
      </p:sp>
      <p:sp>
        <p:nvSpPr>
          <p:cNvPr id="40964" name="Rectangle 3">
            <a:extLst>
              <a:ext uri="{FF2B5EF4-FFF2-40B4-BE49-F238E27FC236}">
                <a16:creationId xmlns:a16="http://schemas.microsoft.com/office/drawing/2014/main" id="{67B12FF3-FCF1-F0D0-207C-8B40764C66D6}"/>
              </a:ext>
            </a:extLst>
          </p:cNvPr>
          <p:cNvSpPr>
            <a:spLocks noGrp="1" noRot="1" noChangeAspect="1" noChangeArrowheads="1" noTextEdit="1"/>
          </p:cNvSpPr>
          <p:nvPr>
            <p:ph type="sldImg"/>
          </p:nvPr>
        </p:nvSpPr>
        <p:spPr bwMode="auto">
          <a:xfrm>
            <a:off x="1150938" y="692150"/>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4">
            <a:extLst>
              <a:ext uri="{FF2B5EF4-FFF2-40B4-BE49-F238E27FC236}">
                <a16:creationId xmlns:a16="http://schemas.microsoft.com/office/drawing/2014/main" id="{C6C7598C-F13B-69B6-E17F-4A893F1394D8}"/>
              </a:ext>
            </a:extLst>
          </p:cNvPr>
          <p:cNvSpPr>
            <a:spLocks noGrp="1" noChangeArrowheads="1"/>
          </p:cNvSpPr>
          <p:nvPr>
            <p:ph type="body" idx="1"/>
          </p:nvPr>
        </p:nvSpPr>
        <p:spPr bwMode="auto">
          <a:xfrm>
            <a:off x="912813"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To understand InterStim Therapy, it’s important to understand normal micturition and the neuroanatomy of the lower urinary tract.</a:t>
            </a:r>
          </a:p>
          <a:p>
            <a:pPr eaLnBrk="1" hangingPunct="1">
              <a:spcBef>
                <a:spcPct val="0"/>
              </a:spcBef>
            </a:pPr>
            <a:endParaRPr lang="en-US" altLang="en-US"/>
          </a:p>
          <a:p>
            <a:pPr eaLnBrk="1" hangingPunct="1">
              <a:spcBef>
                <a:spcPct val="0"/>
              </a:spcBef>
            </a:pPr>
            <a:endParaRPr lang="en-US" altLang="en-US"/>
          </a:p>
          <a:p>
            <a:pPr eaLnBrk="1" hangingPunct="1">
              <a:spcBef>
                <a:spcPct val="0"/>
              </a:spcBef>
            </a:pPr>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2DF2372B-DE20-951E-3C8C-A6955004485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022E0D3-05BE-4E0C-B5F7-5D41BA036229}" type="slidenum">
              <a:rPr lang="en-US" altLang="en-US" smtClean="0">
                <a:latin typeface="Arial" panose="020B0604020202020204" pitchFamily="34" charset="0"/>
              </a:rPr>
              <a:pPr>
                <a:spcBef>
                  <a:spcPct val="0"/>
                </a:spcBef>
              </a:pPr>
              <a:t>37</a:t>
            </a:fld>
            <a:endParaRPr lang="en-US" altLang="en-US">
              <a:latin typeface="Arial" panose="020B0604020202020204" pitchFamily="34" charset="0"/>
            </a:endParaRPr>
          </a:p>
        </p:txBody>
      </p:sp>
      <p:sp>
        <p:nvSpPr>
          <p:cNvPr id="43011" name="Rectangle 2">
            <a:extLst>
              <a:ext uri="{FF2B5EF4-FFF2-40B4-BE49-F238E27FC236}">
                <a16:creationId xmlns:a16="http://schemas.microsoft.com/office/drawing/2014/main" id="{C5CDF7B1-54C6-D388-E09D-7BDEB8352674}"/>
              </a:ext>
            </a:extLst>
          </p:cNvPr>
          <p:cNvSpPr>
            <a:spLocks noChangeArrowheads="1"/>
          </p:cNvSpPr>
          <p:nvPr/>
        </p:nvSpPr>
        <p:spPr bwMode="auto">
          <a:xfrm>
            <a:off x="388620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493" tIns="43247" rIns="86493" bIns="43247" anchor="ct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endParaRPr lang="en-US" altLang="en-US" sz="1800"/>
          </a:p>
        </p:txBody>
      </p:sp>
      <p:sp>
        <p:nvSpPr>
          <p:cNvPr id="43012" name="Rectangle 3">
            <a:extLst>
              <a:ext uri="{FF2B5EF4-FFF2-40B4-BE49-F238E27FC236}">
                <a16:creationId xmlns:a16="http://schemas.microsoft.com/office/drawing/2014/main" id="{A12EFA05-2E5C-F21D-9AC9-9E35D796459D}"/>
              </a:ext>
            </a:extLst>
          </p:cNvPr>
          <p:cNvSpPr>
            <a:spLocks noGrp="1" noRot="1" noChangeAspect="1" noChangeArrowheads="1" noTextEdit="1"/>
          </p:cNvSpPr>
          <p:nvPr>
            <p:ph type="sldImg"/>
          </p:nvPr>
        </p:nvSpPr>
        <p:spPr bwMode="auto">
          <a:xfrm>
            <a:off x="1150938" y="692150"/>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3" name="Rectangle 4">
            <a:extLst>
              <a:ext uri="{FF2B5EF4-FFF2-40B4-BE49-F238E27FC236}">
                <a16:creationId xmlns:a16="http://schemas.microsoft.com/office/drawing/2014/main" id="{165664AE-CD82-23CA-1087-9C3412A07C49}"/>
              </a:ext>
            </a:extLst>
          </p:cNvPr>
          <p:cNvSpPr>
            <a:spLocks noGrp="1" noChangeArrowheads="1"/>
          </p:cNvSpPr>
          <p:nvPr>
            <p:ph type="body" idx="1"/>
          </p:nvPr>
        </p:nvSpPr>
        <p:spPr bwMode="auto">
          <a:xfrm>
            <a:off x="912813"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b="1" i="1"/>
          </a:p>
          <a:p>
            <a:pPr eaLnBrk="1" hangingPunct="1">
              <a:spcBef>
                <a:spcPct val="0"/>
              </a:spcBef>
            </a:pPr>
            <a:r>
              <a:rPr lang="en-US" altLang="en-US"/>
              <a:t>For urge incontinence and symptoms of urgency-frequency where patients failed or did not tolerate standard treatments, including:</a:t>
            </a:r>
          </a:p>
          <a:p>
            <a:pPr lvl="1" eaLnBrk="1" hangingPunct="1">
              <a:spcBef>
                <a:spcPct val="0"/>
              </a:spcBef>
            </a:pPr>
            <a:r>
              <a:rPr lang="en-US" altLang="en-US" b="1" i="1"/>
              <a:t>Pharmacologic Therapy</a:t>
            </a:r>
          </a:p>
          <a:p>
            <a:pPr lvl="1" eaLnBrk="1" hangingPunct="1">
              <a:spcBef>
                <a:spcPct val="0"/>
              </a:spcBef>
            </a:pPr>
            <a:r>
              <a:rPr lang="en-US" altLang="en-US" b="1" i="1"/>
              <a:t>Behavioral therapies such as biofeedback, timed voids, pelvic muscle exercises</a:t>
            </a:r>
          </a:p>
          <a:p>
            <a:pPr eaLnBrk="1" hangingPunct="1">
              <a:spcBef>
                <a:spcPct val="0"/>
              </a:spcBef>
            </a:pPr>
            <a:r>
              <a:rPr lang="en-US" altLang="en-US"/>
              <a:t>For non-obstructive retention where patients failed or did not tolerate standard treatments, including:</a:t>
            </a:r>
          </a:p>
          <a:p>
            <a:pPr lvl="1" eaLnBrk="1" hangingPunct="1">
              <a:spcBef>
                <a:spcPct val="0"/>
              </a:spcBef>
            </a:pPr>
            <a:r>
              <a:rPr lang="en-US" altLang="en-US" b="1" i="1"/>
              <a:t>Pharmacologic Therapy</a:t>
            </a:r>
          </a:p>
          <a:p>
            <a:pPr lvl="1" eaLnBrk="1" hangingPunct="1">
              <a:spcBef>
                <a:spcPct val="0"/>
              </a:spcBef>
            </a:pPr>
            <a:r>
              <a:rPr lang="en-US" altLang="en-US" b="1" i="1"/>
              <a:t>Interventional treatments, such as catheterization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4E69C581-FB22-567A-215C-0F215DDBE90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F8CE3CC-47F6-4579-BD94-4A22D2673EF8}" type="slidenum">
              <a:rPr lang="en-US" altLang="en-US" smtClean="0">
                <a:latin typeface="Arial" panose="020B0604020202020204" pitchFamily="34" charset="0"/>
              </a:rPr>
              <a:pPr>
                <a:spcBef>
                  <a:spcPct val="0"/>
                </a:spcBef>
              </a:pPr>
              <a:t>39</a:t>
            </a:fld>
            <a:endParaRPr lang="en-US" altLang="en-US">
              <a:latin typeface="Arial" panose="020B0604020202020204" pitchFamily="34" charset="0"/>
            </a:endParaRPr>
          </a:p>
        </p:txBody>
      </p:sp>
      <p:sp>
        <p:nvSpPr>
          <p:cNvPr id="46083" name="Rectangle 2">
            <a:extLst>
              <a:ext uri="{FF2B5EF4-FFF2-40B4-BE49-F238E27FC236}">
                <a16:creationId xmlns:a16="http://schemas.microsoft.com/office/drawing/2014/main" id="{10C0B162-DE52-DD3F-94D9-269AF5637745}"/>
              </a:ext>
            </a:extLst>
          </p:cNvPr>
          <p:cNvSpPr>
            <a:spLocks noGrp="1" noRot="1" noChangeAspect="1" noChangeArrowheads="1" noTextEdit="1"/>
          </p:cNvSpPr>
          <p:nvPr>
            <p:ph type="sldImg"/>
          </p:nvPr>
        </p:nvSpPr>
        <p:spPr bwMode="auto">
          <a:xfrm>
            <a:off x="1152525" y="692150"/>
            <a:ext cx="4551363"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a:extLst>
              <a:ext uri="{FF2B5EF4-FFF2-40B4-BE49-F238E27FC236}">
                <a16:creationId xmlns:a16="http://schemas.microsoft.com/office/drawing/2014/main" id="{086749EF-147B-A047-3438-D1DA6EA4AEE5}"/>
              </a:ext>
            </a:extLst>
          </p:cNvPr>
          <p:cNvSpPr>
            <a:spLocks noGrp="1" noChangeArrowheads="1"/>
          </p:cNvSpPr>
          <p:nvPr>
            <p:ph type="body" idx="1"/>
          </p:nvPr>
        </p:nvSpPr>
        <p:spPr bwMode="auto">
          <a:xfrm>
            <a:off x="914400" y="4343400"/>
            <a:ext cx="50276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i="1"/>
              <a:t>[Review sensations and motor responses that indicate S3 lead placement. Discuss how stimulation feels to the patient.]</a:t>
            </a:r>
          </a:p>
          <a:p>
            <a:pPr eaLnBrk="1" hangingPunct="1">
              <a:spcBef>
                <a:spcPct val="0"/>
              </a:spcBef>
            </a:pPr>
            <a:r>
              <a:rPr lang="en-US" altLang="en-US"/>
              <a:t>The goal of lead placement:</a:t>
            </a:r>
          </a:p>
          <a:p>
            <a:pPr lvl="1" eaLnBrk="1" hangingPunct="1">
              <a:spcBef>
                <a:spcPct val="0"/>
              </a:spcBef>
            </a:pPr>
            <a:r>
              <a:rPr lang="en-US" altLang="en-US"/>
              <a:t>If the lead is precisely placed, a response should be observed intraoperatively at 1.0–2.0 V on the maximum number of electrodes.</a:t>
            </a:r>
          </a:p>
          <a:p>
            <a:pPr lvl="1" eaLnBrk="1" hangingPunct="1">
              <a:spcBef>
                <a:spcPct val="0"/>
              </a:spcBef>
            </a:pPr>
            <a:r>
              <a:rPr lang="en-US" altLang="en-US"/>
              <a:t>If motor responses are only observed intraoperatively at &gt;5.0 V, the lead should be repositioned.</a:t>
            </a:r>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DA5CE1B4-80C9-CD33-2100-20B7A5820F7C}"/>
              </a:ext>
            </a:extLst>
          </p:cNvPr>
          <p:cNvSpPr>
            <a:spLocks noGrp="1"/>
          </p:cNvSpPr>
          <p:nvPr>
            <p:ph type="dt" sz="half" idx="10"/>
          </p:nvPr>
        </p:nvSpPr>
        <p:spPr/>
        <p:txBody>
          <a:bodyPr/>
          <a:lstStyle>
            <a:lvl1pPr>
              <a:defRPr/>
            </a:lvl1pPr>
          </a:lstStyle>
          <a:p>
            <a:pPr>
              <a:defRPr/>
            </a:pPr>
            <a:fld id="{06F867F4-0E70-4B78-B461-FA3826A2CC52}" type="datetimeFigureOut">
              <a:rPr lang="en-US"/>
              <a:pPr>
                <a:defRPr/>
              </a:pPr>
              <a:t>5/19/2024</a:t>
            </a:fld>
            <a:endParaRPr lang="en-US"/>
          </a:p>
        </p:txBody>
      </p:sp>
      <p:sp>
        <p:nvSpPr>
          <p:cNvPr id="5" name="Footer Placeholder 4">
            <a:extLst>
              <a:ext uri="{FF2B5EF4-FFF2-40B4-BE49-F238E27FC236}">
                <a16:creationId xmlns:a16="http://schemas.microsoft.com/office/drawing/2014/main" id="{C6983205-B1E8-096C-3472-ED46EB20355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A7D6E8F-1393-9B3B-7747-ED6BD9D946FD}"/>
              </a:ext>
            </a:extLst>
          </p:cNvPr>
          <p:cNvSpPr>
            <a:spLocks noGrp="1"/>
          </p:cNvSpPr>
          <p:nvPr>
            <p:ph type="sldNum" sz="quarter" idx="12"/>
          </p:nvPr>
        </p:nvSpPr>
        <p:spPr/>
        <p:txBody>
          <a:bodyPr/>
          <a:lstStyle>
            <a:lvl1pPr>
              <a:defRPr/>
            </a:lvl1pPr>
          </a:lstStyle>
          <a:p>
            <a:pPr>
              <a:defRPr/>
            </a:pPr>
            <a:fld id="{42FC01B4-04C0-4FAA-BA97-4EF1F937793D}" type="slidenum">
              <a:rPr lang="en-US" altLang="en-US"/>
              <a:pPr>
                <a:defRPr/>
              </a:pPr>
              <a:t>‹#›</a:t>
            </a:fld>
            <a:endParaRPr lang="en-US" altLang="en-US"/>
          </a:p>
        </p:txBody>
      </p:sp>
    </p:spTree>
    <p:extLst>
      <p:ext uri="{BB962C8B-B14F-4D97-AF65-F5344CB8AC3E}">
        <p14:creationId xmlns:p14="http://schemas.microsoft.com/office/powerpoint/2010/main" val="1858076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0E4C0E-5E99-87BA-5AD3-A34C6144468B}"/>
              </a:ext>
            </a:extLst>
          </p:cNvPr>
          <p:cNvSpPr>
            <a:spLocks noGrp="1"/>
          </p:cNvSpPr>
          <p:nvPr>
            <p:ph type="dt" sz="half" idx="10"/>
          </p:nvPr>
        </p:nvSpPr>
        <p:spPr/>
        <p:txBody>
          <a:bodyPr/>
          <a:lstStyle>
            <a:lvl1pPr>
              <a:defRPr/>
            </a:lvl1pPr>
          </a:lstStyle>
          <a:p>
            <a:pPr>
              <a:defRPr/>
            </a:pPr>
            <a:fld id="{B2700B39-1BDF-4CD8-B85F-858FC0C04C2F}" type="datetimeFigureOut">
              <a:rPr lang="en-US"/>
              <a:pPr>
                <a:defRPr/>
              </a:pPr>
              <a:t>5/19/2024</a:t>
            </a:fld>
            <a:endParaRPr lang="en-US"/>
          </a:p>
        </p:txBody>
      </p:sp>
      <p:sp>
        <p:nvSpPr>
          <p:cNvPr id="5" name="Footer Placeholder 4">
            <a:extLst>
              <a:ext uri="{FF2B5EF4-FFF2-40B4-BE49-F238E27FC236}">
                <a16:creationId xmlns:a16="http://schemas.microsoft.com/office/drawing/2014/main" id="{6330B862-FFD9-F91A-E636-919D3280A05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666D2DE-4037-F67F-722B-EBFE68FF03E7}"/>
              </a:ext>
            </a:extLst>
          </p:cNvPr>
          <p:cNvSpPr>
            <a:spLocks noGrp="1"/>
          </p:cNvSpPr>
          <p:nvPr>
            <p:ph type="sldNum" sz="quarter" idx="12"/>
          </p:nvPr>
        </p:nvSpPr>
        <p:spPr/>
        <p:txBody>
          <a:bodyPr/>
          <a:lstStyle>
            <a:lvl1pPr>
              <a:defRPr/>
            </a:lvl1pPr>
          </a:lstStyle>
          <a:p>
            <a:pPr>
              <a:defRPr/>
            </a:pPr>
            <a:fld id="{0537A123-EB96-4A76-A7BD-2CE5174E291F}" type="slidenum">
              <a:rPr lang="en-US" altLang="en-US"/>
              <a:pPr>
                <a:defRPr/>
              </a:pPr>
              <a:t>‹#›</a:t>
            </a:fld>
            <a:endParaRPr lang="en-US" altLang="en-US"/>
          </a:p>
        </p:txBody>
      </p:sp>
    </p:spTree>
    <p:extLst>
      <p:ext uri="{BB962C8B-B14F-4D97-AF65-F5344CB8AC3E}">
        <p14:creationId xmlns:p14="http://schemas.microsoft.com/office/powerpoint/2010/main" val="1296797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DE5171-D012-FB54-6966-8770A5208753}"/>
              </a:ext>
            </a:extLst>
          </p:cNvPr>
          <p:cNvSpPr>
            <a:spLocks noGrp="1"/>
          </p:cNvSpPr>
          <p:nvPr>
            <p:ph type="dt" sz="half" idx="10"/>
          </p:nvPr>
        </p:nvSpPr>
        <p:spPr/>
        <p:txBody>
          <a:bodyPr/>
          <a:lstStyle>
            <a:lvl1pPr>
              <a:defRPr/>
            </a:lvl1pPr>
          </a:lstStyle>
          <a:p>
            <a:pPr>
              <a:defRPr/>
            </a:pPr>
            <a:fld id="{D7226DA4-F34D-4C80-81AD-8C2B3B856B03}" type="datetimeFigureOut">
              <a:rPr lang="en-US"/>
              <a:pPr>
                <a:defRPr/>
              </a:pPr>
              <a:t>5/19/2024</a:t>
            </a:fld>
            <a:endParaRPr lang="en-US"/>
          </a:p>
        </p:txBody>
      </p:sp>
      <p:sp>
        <p:nvSpPr>
          <p:cNvPr id="5" name="Footer Placeholder 4">
            <a:extLst>
              <a:ext uri="{FF2B5EF4-FFF2-40B4-BE49-F238E27FC236}">
                <a16:creationId xmlns:a16="http://schemas.microsoft.com/office/drawing/2014/main" id="{A2CC155A-F34A-A85C-380D-26DBB5ADF7A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26F9F2E-8EFA-8FDA-0B98-B126041EF482}"/>
              </a:ext>
            </a:extLst>
          </p:cNvPr>
          <p:cNvSpPr>
            <a:spLocks noGrp="1"/>
          </p:cNvSpPr>
          <p:nvPr>
            <p:ph type="sldNum" sz="quarter" idx="12"/>
          </p:nvPr>
        </p:nvSpPr>
        <p:spPr/>
        <p:txBody>
          <a:bodyPr/>
          <a:lstStyle>
            <a:lvl1pPr>
              <a:defRPr/>
            </a:lvl1pPr>
          </a:lstStyle>
          <a:p>
            <a:pPr>
              <a:defRPr/>
            </a:pPr>
            <a:fld id="{947E4947-8F70-4A43-8B26-CFBE03CA86A8}" type="slidenum">
              <a:rPr lang="en-US" altLang="en-US"/>
              <a:pPr>
                <a:defRPr/>
              </a:pPr>
              <a:t>‹#›</a:t>
            </a:fld>
            <a:endParaRPr lang="en-US" altLang="en-US"/>
          </a:p>
        </p:txBody>
      </p:sp>
    </p:spTree>
    <p:extLst>
      <p:ext uri="{BB962C8B-B14F-4D97-AF65-F5344CB8AC3E}">
        <p14:creationId xmlns:p14="http://schemas.microsoft.com/office/powerpoint/2010/main" val="2339062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13B4D236-78D6-3027-5D26-47A1A82DA9AC}"/>
              </a:ext>
            </a:extLst>
          </p:cNvPr>
          <p:cNvSpPr>
            <a:spLocks noGrp="1"/>
          </p:cNvSpPr>
          <p:nvPr>
            <p:ph type="dt" sz="half" idx="10"/>
          </p:nvPr>
        </p:nvSpPr>
        <p:spPr/>
        <p:txBody>
          <a:bodyPr/>
          <a:lstStyle>
            <a:lvl1pPr>
              <a:defRPr/>
            </a:lvl1pPr>
          </a:lstStyle>
          <a:p>
            <a:pPr>
              <a:defRPr/>
            </a:pPr>
            <a:fld id="{9F7201C2-0408-4BE0-AA21-7A451F4ADAEB}" type="datetimeFigureOut">
              <a:rPr lang="en-US"/>
              <a:pPr>
                <a:defRPr/>
              </a:pPr>
              <a:t>5/19/2024</a:t>
            </a:fld>
            <a:endParaRPr lang="en-US"/>
          </a:p>
        </p:txBody>
      </p:sp>
      <p:sp>
        <p:nvSpPr>
          <p:cNvPr id="6" name="Footer Placeholder 4">
            <a:extLst>
              <a:ext uri="{FF2B5EF4-FFF2-40B4-BE49-F238E27FC236}">
                <a16:creationId xmlns:a16="http://schemas.microsoft.com/office/drawing/2014/main" id="{8D90DD4E-B969-E991-5985-1BFDDB4085F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45468DD-6550-0D5B-0E74-8C360273E903}"/>
              </a:ext>
            </a:extLst>
          </p:cNvPr>
          <p:cNvSpPr>
            <a:spLocks noGrp="1"/>
          </p:cNvSpPr>
          <p:nvPr>
            <p:ph type="sldNum" sz="quarter" idx="12"/>
          </p:nvPr>
        </p:nvSpPr>
        <p:spPr/>
        <p:txBody>
          <a:bodyPr/>
          <a:lstStyle>
            <a:lvl1pPr>
              <a:defRPr/>
            </a:lvl1pPr>
          </a:lstStyle>
          <a:p>
            <a:pPr>
              <a:defRPr/>
            </a:pPr>
            <a:fld id="{20E5C250-FB5E-463B-9E47-3D7561B1C908}" type="slidenum">
              <a:rPr lang="en-US" altLang="en-US"/>
              <a:pPr>
                <a:defRPr/>
              </a:pPr>
              <a:t>‹#›</a:t>
            </a:fld>
            <a:endParaRPr lang="en-US" altLang="en-US"/>
          </a:p>
        </p:txBody>
      </p:sp>
    </p:spTree>
    <p:extLst>
      <p:ext uri="{BB962C8B-B14F-4D97-AF65-F5344CB8AC3E}">
        <p14:creationId xmlns:p14="http://schemas.microsoft.com/office/powerpoint/2010/main" val="1166692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0789B56-17F5-21DC-FF4B-69FC9831A373}"/>
              </a:ext>
            </a:extLst>
          </p:cNvPr>
          <p:cNvSpPr>
            <a:spLocks noGrp="1"/>
          </p:cNvSpPr>
          <p:nvPr>
            <p:ph type="dt" sz="half" idx="10"/>
          </p:nvPr>
        </p:nvSpPr>
        <p:spPr/>
        <p:txBody>
          <a:bodyPr/>
          <a:lstStyle>
            <a:lvl1pPr>
              <a:defRPr/>
            </a:lvl1pPr>
          </a:lstStyle>
          <a:p>
            <a:pPr>
              <a:defRPr/>
            </a:pPr>
            <a:fld id="{72AEBE68-D63B-4136-9F5E-212364B60FA3}" type="datetimeFigureOut">
              <a:rPr lang="en-US"/>
              <a:pPr>
                <a:defRPr/>
              </a:pPr>
              <a:t>5/19/2024</a:t>
            </a:fld>
            <a:endParaRPr lang="en-US"/>
          </a:p>
        </p:txBody>
      </p:sp>
      <p:sp>
        <p:nvSpPr>
          <p:cNvPr id="8" name="Footer Placeholder 4">
            <a:extLst>
              <a:ext uri="{FF2B5EF4-FFF2-40B4-BE49-F238E27FC236}">
                <a16:creationId xmlns:a16="http://schemas.microsoft.com/office/drawing/2014/main" id="{46E31D77-2530-1377-DA4F-ECC356AA437D}"/>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377FFC6-F3D1-DFD9-F341-D6BD5BB03144}"/>
              </a:ext>
            </a:extLst>
          </p:cNvPr>
          <p:cNvSpPr>
            <a:spLocks noGrp="1"/>
          </p:cNvSpPr>
          <p:nvPr>
            <p:ph type="sldNum" sz="quarter" idx="12"/>
          </p:nvPr>
        </p:nvSpPr>
        <p:spPr/>
        <p:txBody>
          <a:bodyPr/>
          <a:lstStyle>
            <a:lvl1pPr>
              <a:defRPr/>
            </a:lvl1pPr>
          </a:lstStyle>
          <a:p>
            <a:pPr>
              <a:defRPr/>
            </a:pPr>
            <a:fld id="{E3B15514-C9DB-4F6E-9D5F-E1B365EF9DB4}" type="slidenum">
              <a:rPr lang="en-US" altLang="en-US"/>
              <a:pPr>
                <a:defRPr/>
              </a:pPr>
              <a:t>‹#›</a:t>
            </a:fld>
            <a:endParaRPr lang="en-US" altLang="en-US"/>
          </a:p>
        </p:txBody>
      </p:sp>
    </p:spTree>
    <p:extLst>
      <p:ext uri="{BB962C8B-B14F-4D97-AF65-F5344CB8AC3E}">
        <p14:creationId xmlns:p14="http://schemas.microsoft.com/office/powerpoint/2010/main" val="2196433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8235BD2-BBCB-3AC5-3AC1-B2345010A924}"/>
              </a:ext>
            </a:extLst>
          </p:cNvPr>
          <p:cNvSpPr>
            <a:spLocks noGrp="1"/>
          </p:cNvSpPr>
          <p:nvPr>
            <p:ph type="dt" sz="half" idx="10"/>
          </p:nvPr>
        </p:nvSpPr>
        <p:spPr/>
        <p:txBody>
          <a:bodyPr/>
          <a:lstStyle>
            <a:lvl1pPr>
              <a:defRPr/>
            </a:lvl1pPr>
          </a:lstStyle>
          <a:p>
            <a:pPr>
              <a:defRPr/>
            </a:pPr>
            <a:fld id="{CAB66BB6-4C25-478B-82D5-5CF9884E5722}" type="datetimeFigureOut">
              <a:rPr lang="en-US"/>
              <a:pPr>
                <a:defRPr/>
              </a:pPr>
              <a:t>5/19/2024</a:t>
            </a:fld>
            <a:endParaRPr lang="en-US"/>
          </a:p>
        </p:txBody>
      </p:sp>
      <p:sp>
        <p:nvSpPr>
          <p:cNvPr id="4" name="Footer Placeholder 4">
            <a:extLst>
              <a:ext uri="{FF2B5EF4-FFF2-40B4-BE49-F238E27FC236}">
                <a16:creationId xmlns:a16="http://schemas.microsoft.com/office/drawing/2014/main" id="{07CB2568-3A99-A63E-03E5-011955E61EC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99F0AB2-850A-025B-134E-A0A0E43F81D7}"/>
              </a:ext>
            </a:extLst>
          </p:cNvPr>
          <p:cNvSpPr>
            <a:spLocks noGrp="1"/>
          </p:cNvSpPr>
          <p:nvPr>
            <p:ph type="sldNum" sz="quarter" idx="12"/>
          </p:nvPr>
        </p:nvSpPr>
        <p:spPr/>
        <p:txBody>
          <a:bodyPr/>
          <a:lstStyle>
            <a:lvl1pPr>
              <a:defRPr/>
            </a:lvl1pPr>
          </a:lstStyle>
          <a:p>
            <a:pPr>
              <a:defRPr/>
            </a:pPr>
            <a:fld id="{F50695F0-A79B-427B-BC9C-D91DD9BC891F}" type="slidenum">
              <a:rPr lang="en-US" altLang="en-US"/>
              <a:pPr>
                <a:defRPr/>
              </a:pPr>
              <a:t>‹#›</a:t>
            </a:fld>
            <a:endParaRPr lang="en-US" altLang="en-US"/>
          </a:p>
        </p:txBody>
      </p:sp>
    </p:spTree>
    <p:extLst>
      <p:ext uri="{BB962C8B-B14F-4D97-AF65-F5344CB8AC3E}">
        <p14:creationId xmlns:p14="http://schemas.microsoft.com/office/powerpoint/2010/main" val="2711474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7F9008D-0D1F-9181-0087-75A331F6F216}"/>
              </a:ext>
            </a:extLst>
          </p:cNvPr>
          <p:cNvSpPr>
            <a:spLocks noGrp="1"/>
          </p:cNvSpPr>
          <p:nvPr>
            <p:ph type="dt" sz="half" idx="10"/>
          </p:nvPr>
        </p:nvSpPr>
        <p:spPr/>
        <p:txBody>
          <a:bodyPr/>
          <a:lstStyle>
            <a:lvl1pPr>
              <a:defRPr/>
            </a:lvl1pPr>
          </a:lstStyle>
          <a:p>
            <a:pPr>
              <a:defRPr/>
            </a:pPr>
            <a:fld id="{D4CDFFE1-CDD4-4E72-B439-EB975C40DF81}" type="datetimeFigureOut">
              <a:rPr lang="en-US"/>
              <a:pPr>
                <a:defRPr/>
              </a:pPr>
              <a:t>5/19/2024</a:t>
            </a:fld>
            <a:endParaRPr lang="en-US"/>
          </a:p>
        </p:txBody>
      </p:sp>
      <p:sp>
        <p:nvSpPr>
          <p:cNvPr id="3" name="Footer Placeholder 4">
            <a:extLst>
              <a:ext uri="{FF2B5EF4-FFF2-40B4-BE49-F238E27FC236}">
                <a16:creationId xmlns:a16="http://schemas.microsoft.com/office/drawing/2014/main" id="{D3ACC5DB-BDC3-5E6A-8989-94400BD901B8}"/>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2691C31-A439-6FB1-7D32-2B4710C4F562}"/>
              </a:ext>
            </a:extLst>
          </p:cNvPr>
          <p:cNvSpPr>
            <a:spLocks noGrp="1"/>
          </p:cNvSpPr>
          <p:nvPr>
            <p:ph type="sldNum" sz="quarter" idx="12"/>
          </p:nvPr>
        </p:nvSpPr>
        <p:spPr/>
        <p:txBody>
          <a:bodyPr/>
          <a:lstStyle>
            <a:lvl1pPr>
              <a:defRPr/>
            </a:lvl1pPr>
          </a:lstStyle>
          <a:p>
            <a:pPr>
              <a:defRPr/>
            </a:pPr>
            <a:fld id="{BC6A21FE-989E-481B-8489-9FC6C271E38E}" type="slidenum">
              <a:rPr lang="en-US" altLang="en-US"/>
              <a:pPr>
                <a:defRPr/>
              </a:pPr>
              <a:t>‹#›</a:t>
            </a:fld>
            <a:endParaRPr lang="en-US" altLang="en-US"/>
          </a:p>
        </p:txBody>
      </p:sp>
    </p:spTree>
    <p:extLst>
      <p:ext uri="{BB962C8B-B14F-4D97-AF65-F5344CB8AC3E}">
        <p14:creationId xmlns:p14="http://schemas.microsoft.com/office/powerpoint/2010/main" val="3422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2ED3EBF-4A07-8B73-6207-EB1EC6F894E9}"/>
              </a:ext>
            </a:extLst>
          </p:cNvPr>
          <p:cNvSpPr>
            <a:spLocks noGrp="1"/>
          </p:cNvSpPr>
          <p:nvPr>
            <p:ph type="dt" sz="half" idx="10"/>
          </p:nvPr>
        </p:nvSpPr>
        <p:spPr/>
        <p:txBody>
          <a:bodyPr/>
          <a:lstStyle>
            <a:lvl1pPr>
              <a:defRPr/>
            </a:lvl1pPr>
          </a:lstStyle>
          <a:p>
            <a:pPr>
              <a:defRPr/>
            </a:pPr>
            <a:fld id="{7CB27DA5-4F41-4D4B-98C2-5D0EC037F9C8}" type="datetimeFigureOut">
              <a:rPr lang="en-US"/>
              <a:pPr>
                <a:defRPr/>
              </a:pPr>
              <a:t>5/19/2024</a:t>
            </a:fld>
            <a:endParaRPr lang="en-US"/>
          </a:p>
        </p:txBody>
      </p:sp>
      <p:sp>
        <p:nvSpPr>
          <p:cNvPr id="6" name="Footer Placeholder 4">
            <a:extLst>
              <a:ext uri="{FF2B5EF4-FFF2-40B4-BE49-F238E27FC236}">
                <a16:creationId xmlns:a16="http://schemas.microsoft.com/office/drawing/2014/main" id="{EA97F8C3-E702-05FC-934D-2BA058A30E9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015E6ED-30DC-6FD3-51AD-A73471603B03}"/>
              </a:ext>
            </a:extLst>
          </p:cNvPr>
          <p:cNvSpPr>
            <a:spLocks noGrp="1"/>
          </p:cNvSpPr>
          <p:nvPr>
            <p:ph type="sldNum" sz="quarter" idx="12"/>
          </p:nvPr>
        </p:nvSpPr>
        <p:spPr/>
        <p:txBody>
          <a:bodyPr/>
          <a:lstStyle>
            <a:lvl1pPr>
              <a:defRPr/>
            </a:lvl1pPr>
          </a:lstStyle>
          <a:p>
            <a:pPr>
              <a:defRPr/>
            </a:pPr>
            <a:fld id="{F2724A49-8528-4649-9F08-3312D2874CA6}" type="slidenum">
              <a:rPr lang="en-US" altLang="en-US"/>
              <a:pPr>
                <a:defRPr/>
              </a:pPr>
              <a:t>‹#›</a:t>
            </a:fld>
            <a:endParaRPr lang="en-US" altLang="en-US"/>
          </a:p>
        </p:txBody>
      </p:sp>
    </p:spTree>
    <p:extLst>
      <p:ext uri="{BB962C8B-B14F-4D97-AF65-F5344CB8AC3E}">
        <p14:creationId xmlns:p14="http://schemas.microsoft.com/office/powerpoint/2010/main" val="755720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F391F05-8341-3CC8-C96F-0969972BE78C}"/>
              </a:ext>
            </a:extLst>
          </p:cNvPr>
          <p:cNvSpPr>
            <a:spLocks noGrp="1"/>
          </p:cNvSpPr>
          <p:nvPr>
            <p:ph type="dt" sz="half" idx="10"/>
          </p:nvPr>
        </p:nvSpPr>
        <p:spPr/>
        <p:txBody>
          <a:bodyPr/>
          <a:lstStyle>
            <a:lvl1pPr>
              <a:defRPr/>
            </a:lvl1pPr>
          </a:lstStyle>
          <a:p>
            <a:pPr>
              <a:defRPr/>
            </a:pPr>
            <a:fld id="{DCA413F6-47D7-4708-AA99-180E10B30539}" type="datetimeFigureOut">
              <a:rPr lang="en-US"/>
              <a:pPr>
                <a:defRPr/>
              </a:pPr>
              <a:t>5/19/2024</a:t>
            </a:fld>
            <a:endParaRPr lang="en-US"/>
          </a:p>
        </p:txBody>
      </p:sp>
      <p:sp>
        <p:nvSpPr>
          <p:cNvPr id="6" name="Footer Placeholder 4">
            <a:extLst>
              <a:ext uri="{FF2B5EF4-FFF2-40B4-BE49-F238E27FC236}">
                <a16:creationId xmlns:a16="http://schemas.microsoft.com/office/drawing/2014/main" id="{0E4BBA5C-811B-7BF2-66FD-1625BB428C4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A0E96D4-9A25-FB7C-43E6-26794BB49BDD}"/>
              </a:ext>
            </a:extLst>
          </p:cNvPr>
          <p:cNvSpPr>
            <a:spLocks noGrp="1"/>
          </p:cNvSpPr>
          <p:nvPr>
            <p:ph type="sldNum" sz="quarter" idx="12"/>
          </p:nvPr>
        </p:nvSpPr>
        <p:spPr/>
        <p:txBody>
          <a:bodyPr/>
          <a:lstStyle>
            <a:lvl1pPr>
              <a:defRPr/>
            </a:lvl1pPr>
          </a:lstStyle>
          <a:p>
            <a:pPr>
              <a:defRPr/>
            </a:pPr>
            <a:fld id="{3AF5DCFD-4122-4E35-A126-E626EA70917C}" type="slidenum">
              <a:rPr lang="en-US" altLang="en-US"/>
              <a:pPr>
                <a:defRPr/>
              </a:pPr>
              <a:t>‹#›</a:t>
            </a:fld>
            <a:endParaRPr lang="en-US" altLang="en-US"/>
          </a:p>
        </p:txBody>
      </p:sp>
    </p:spTree>
    <p:extLst>
      <p:ext uri="{BB962C8B-B14F-4D97-AF65-F5344CB8AC3E}">
        <p14:creationId xmlns:p14="http://schemas.microsoft.com/office/powerpoint/2010/main" val="1803729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C5D52A-876B-A47B-51F0-552BA892DD44}"/>
              </a:ext>
            </a:extLst>
          </p:cNvPr>
          <p:cNvSpPr>
            <a:spLocks noGrp="1"/>
          </p:cNvSpPr>
          <p:nvPr>
            <p:ph type="dt" sz="half" idx="10"/>
          </p:nvPr>
        </p:nvSpPr>
        <p:spPr/>
        <p:txBody>
          <a:bodyPr/>
          <a:lstStyle>
            <a:lvl1pPr>
              <a:defRPr/>
            </a:lvl1pPr>
          </a:lstStyle>
          <a:p>
            <a:pPr>
              <a:defRPr/>
            </a:pPr>
            <a:fld id="{2F5E23B2-7BFC-4839-B3DE-F4F7D7AD23E4}" type="datetimeFigureOut">
              <a:rPr lang="en-US"/>
              <a:pPr>
                <a:defRPr/>
              </a:pPr>
              <a:t>5/19/2024</a:t>
            </a:fld>
            <a:endParaRPr lang="en-US"/>
          </a:p>
        </p:txBody>
      </p:sp>
      <p:sp>
        <p:nvSpPr>
          <p:cNvPr id="5" name="Footer Placeholder 4">
            <a:extLst>
              <a:ext uri="{FF2B5EF4-FFF2-40B4-BE49-F238E27FC236}">
                <a16:creationId xmlns:a16="http://schemas.microsoft.com/office/drawing/2014/main" id="{9565B2AA-DB19-3F92-54EB-B52E24AAA0E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9AB1295-1967-34CE-C9F6-EA1CAFADC790}"/>
              </a:ext>
            </a:extLst>
          </p:cNvPr>
          <p:cNvSpPr>
            <a:spLocks noGrp="1"/>
          </p:cNvSpPr>
          <p:nvPr>
            <p:ph type="sldNum" sz="quarter" idx="12"/>
          </p:nvPr>
        </p:nvSpPr>
        <p:spPr/>
        <p:txBody>
          <a:bodyPr/>
          <a:lstStyle>
            <a:lvl1pPr>
              <a:defRPr/>
            </a:lvl1pPr>
          </a:lstStyle>
          <a:p>
            <a:pPr>
              <a:defRPr/>
            </a:pPr>
            <a:fld id="{AF0BA628-3A31-402F-8381-1A07605327E9}" type="slidenum">
              <a:rPr lang="en-US" altLang="en-US"/>
              <a:pPr>
                <a:defRPr/>
              </a:pPr>
              <a:t>‹#›</a:t>
            </a:fld>
            <a:endParaRPr lang="en-US" altLang="en-US"/>
          </a:p>
        </p:txBody>
      </p:sp>
    </p:spTree>
    <p:extLst>
      <p:ext uri="{BB962C8B-B14F-4D97-AF65-F5344CB8AC3E}">
        <p14:creationId xmlns:p14="http://schemas.microsoft.com/office/powerpoint/2010/main" val="1815049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81E295-55B0-6A48-3904-3717F172228F}"/>
              </a:ext>
            </a:extLst>
          </p:cNvPr>
          <p:cNvSpPr>
            <a:spLocks noGrp="1"/>
          </p:cNvSpPr>
          <p:nvPr>
            <p:ph type="dt" sz="half" idx="10"/>
          </p:nvPr>
        </p:nvSpPr>
        <p:spPr/>
        <p:txBody>
          <a:bodyPr/>
          <a:lstStyle>
            <a:lvl1pPr>
              <a:defRPr/>
            </a:lvl1pPr>
          </a:lstStyle>
          <a:p>
            <a:pPr>
              <a:defRPr/>
            </a:pPr>
            <a:fld id="{542C1C03-A897-43B7-A1F7-7BDCAB43B893}" type="datetimeFigureOut">
              <a:rPr lang="en-US"/>
              <a:pPr>
                <a:defRPr/>
              </a:pPr>
              <a:t>5/19/2024</a:t>
            </a:fld>
            <a:endParaRPr lang="en-US"/>
          </a:p>
        </p:txBody>
      </p:sp>
      <p:sp>
        <p:nvSpPr>
          <p:cNvPr id="5" name="Footer Placeholder 4">
            <a:extLst>
              <a:ext uri="{FF2B5EF4-FFF2-40B4-BE49-F238E27FC236}">
                <a16:creationId xmlns:a16="http://schemas.microsoft.com/office/drawing/2014/main" id="{3A3A2DFD-E44E-2C53-4ABC-DB8AE5542F4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4B27525-F4DE-142D-C500-90CB5A9F415D}"/>
              </a:ext>
            </a:extLst>
          </p:cNvPr>
          <p:cNvSpPr>
            <a:spLocks noGrp="1"/>
          </p:cNvSpPr>
          <p:nvPr>
            <p:ph type="sldNum" sz="quarter" idx="12"/>
          </p:nvPr>
        </p:nvSpPr>
        <p:spPr/>
        <p:txBody>
          <a:bodyPr/>
          <a:lstStyle>
            <a:lvl1pPr>
              <a:defRPr/>
            </a:lvl1pPr>
          </a:lstStyle>
          <a:p>
            <a:pPr>
              <a:defRPr/>
            </a:pPr>
            <a:fld id="{5B0C14DD-19FB-4C3F-9660-01ACEA06F886}" type="slidenum">
              <a:rPr lang="en-US" altLang="en-US"/>
              <a:pPr>
                <a:defRPr/>
              </a:pPr>
              <a:t>‹#›</a:t>
            </a:fld>
            <a:endParaRPr lang="en-US" altLang="en-US"/>
          </a:p>
        </p:txBody>
      </p:sp>
    </p:spTree>
    <p:extLst>
      <p:ext uri="{BB962C8B-B14F-4D97-AF65-F5344CB8AC3E}">
        <p14:creationId xmlns:p14="http://schemas.microsoft.com/office/powerpoint/2010/main" val="3114336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723900"/>
            <a:ext cx="8382000" cy="876300"/>
          </a:xfrm>
        </p:spPr>
        <p:txBody>
          <a:bodyPr/>
          <a:lstStyle/>
          <a:p>
            <a:r>
              <a:rPr lang="en-US"/>
              <a:t>Click to edit Master title style</a:t>
            </a:r>
          </a:p>
        </p:txBody>
      </p:sp>
      <p:sp>
        <p:nvSpPr>
          <p:cNvPr id="3" name="Content Placeholder 2"/>
          <p:cNvSpPr>
            <a:spLocks noGrp="1"/>
          </p:cNvSpPr>
          <p:nvPr>
            <p:ph sz="half" idx="1"/>
          </p:nvPr>
        </p:nvSpPr>
        <p:spPr>
          <a:xfrm>
            <a:off x="381000" y="1752600"/>
            <a:ext cx="41148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752600"/>
            <a:ext cx="41148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1527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0CF2B5D-6FBB-82AB-258B-95116502FBAC}"/>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3219B0B4-6D2B-3C97-C9E2-F8A4E0DAF31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B8126581-0B01-9FDF-C33C-F2F6770450A5}"/>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4957EF44-191E-429F-AC2E-613D62A2B37E}" type="datetimeFigureOut">
              <a:rPr lang="en-US"/>
              <a:pPr>
                <a:defRPr/>
              </a:pPr>
              <a:t>5/19/2024</a:t>
            </a:fld>
            <a:endParaRPr lang="en-US"/>
          </a:p>
        </p:txBody>
      </p:sp>
      <p:sp>
        <p:nvSpPr>
          <p:cNvPr id="5" name="Footer Placeholder 4">
            <a:extLst>
              <a:ext uri="{FF2B5EF4-FFF2-40B4-BE49-F238E27FC236}">
                <a16:creationId xmlns:a16="http://schemas.microsoft.com/office/drawing/2014/main" id="{7BCBA83F-7BBE-8447-00F4-0BB86A28619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236C1A1F-18E7-9980-D167-963057A3D86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B6E3487E-5B82-4645-9356-4DBDA234545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6.xml" /></Relationships>
</file>

<file path=ppt/slides/_rels/slide10.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image" Target="../media/image2.jpeg" /><Relationship Id="rId1" Type="http://schemas.openxmlformats.org/officeDocument/2006/relationships/slideLayout" Target="../slideLayouts/slideLayout4.xml" /></Relationships>
</file>

<file path=ppt/slides/_rels/slide11.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6.xml" /></Relationships>
</file>

<file path=ppt/slides/_rels/slide12.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image" Target="../media/image7.png" /><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image" Target="../media/image14.png" /><Relationship Id="rId1" Type="http://schemas.openxmlformats.org/officeDocument/2006/relationships/slideLayout" Target="../slideLayouts/slideLayout4.xml" /></Relationships>
</file>

<file path=ppt/slides/_rels/slide31.xml.rels><?xml version="1.0" encoding="UTF-8" standalone="yes"?>
<Relationships xmlns="http://schemas.openxmlformats.org/package/2006/relationships"><Relationship Id="rId3" Type="http://schemas.openxmlformats.org/officeDocument/2006/relationships/image" Target="../media/image17.jpeg" /><Relationship Id="rId2" Type="http://schemas.openxmlformats.org/officeDocument/2006/relationships/image" Target="../media/image16.jpeg"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3" Type="http://schemas.openxmlformats.org/officeDocument/2006/relationships/image" Target="../media/image19.jpeg" /><Relationship Id="rId2" Type="http://schemas.openxmlformats.org/officeDocument/2006/relationships/image" Target="../media/image18.jpeg" /><Relationship Id="rId1" Type="http://schemas.openxmlformats.org/officeDocument/2006/relationships/slideLayout" Target="../slideLayouts/slideLayout4.xml" /></Relationships>
</file>

<file path=ppt/slides/_rels/slide34.xml.rels><?xml version="1.0" encoding="UTF-8" standalone="yes"?>
<Relationships xmlns="http://schemas.openxmlformats.org/package/2006/relationships"><Relationship Id="rId2" Type="http://schemas.openxmlformats.org/officeDocument/2006/relationships/image" Target="../media/image20.jpeg" /><Relationship Id="rId1" Type="http://schemas.openxmlformats.org/officeDocument/2006/relationships/slideLayout" Target="../slideLayouts/slideLayout7.xml" /></Relationships>
</file>

<file path=ppt/slides/_rels/slide35.xml.rels><?xml version="1.0" encoding="UTF-8" standalone="yes"?>
<Relationships xmlns="http://schemas.openxmlformats.org/package/2006/relationships"><Relationship Id="rId2" Type="http://schemas.openxmlformats.org/officeDocument/2006/relationships/image" Target="../media/image21.jpeg" /><Relationship Id="rId1" Type="http://schemas.openxmlformats.org/officeDocument/2006/relationships/slideLayout" Target="../slideLayouts/slideLayout7.xml" /></Relationships>
</file>

<file path=ppt/slides/_rels/slide36.xml.rels><?xml version="1.0" encoding="UTF-8" standalone="yes"?>
<Relationships xmlns="http://schemas.openxmlformats.org/package/2006/relationships"><Relationship Id="rId3" Type="http://schemas.openxmlformats.org/officeDocument/2006/relationships/image" Target="../media/image22.jpeg" /><Relationship Id="rId2" Type="http://schemas.openxmlformats.org/officeDocument/2006/relationships/notesSlide" Target="../notesSlides/notesSlide1.xml" /><Relationship Id="rId1" Type="http://schemas.openxmlformats.org/officeDocument/2006/relationships/slideLayout" Target="../slideLayouts/slideLayout12.xml" /></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3" Type="http://schemas.openxmlformats.org/officeDocument/2006/relationships/image" Target="../media/image24.png" /><Relationship Id="rId2" Type="http://schemas.openxmlformats.org/officeDocument/2006/relationships/image" Target="../media/image23.jpeg"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3" Type="http://schemas.openxmlformats.org/officeDocument/2006/relationships/image" Target="../media/image25.png" /><Relationship Id="rId2" Type="http://schemas.openxmlformats.org/officeDocument/2006/relationships/notesSlide" Target="../notesSlides/notesSlide3.xml" /><Relationship Id="rId1" Type="http://schemas.openxmlformats.org/officeDocument/2006/relationships/slideLayout" Target="../slideLayouts/slideLayout6.xml" /></Relationships>
</file>

<file path=ppt/slides/_rels/slide40.xml.rels><?xml version="1.0" encoding="UTF-8" standalone="yes"?>
<Relationships xmlns="http://schemas.openxmlformats.org/package/2006/relationships"><Relationship Id="rId2" Type="http://schemas.openxmlformats.org/officeDocument/2006/relationships/image" Target="../media/image26.png" /><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3" Type="http://schemas.openxmlformats.org/officeDocument/2006/relationships/image" Target="../media/image28.png" /><Relationship Id="rId2" Type="http://schemas.openxmlformats.org/officeDocument/2006/relationships/image" Target="../media/image27.png" /><Relationship Id="rId1" Type="http://schemas.openxmlformats.org/officeDocument/2006/relationships/slideLayout" Target="../slideLayouts/slideLayout4.xml" /></Relationships>
</file>

<file path=ppt/slides/_rels/slide44.xml.rels><?xml version="1.0" encoding="UTF-8" standalone="yes"?>
<Relationships xmlns="http://schemas.openxmlformats.org/package/2006/relationships"><Relationship Id="rId3" Type="http://schemas.openxmlformats.org/officeDocument/2006/relationships/image" Target="../media/image30.png" /><Relationship Id="rId2" Type="http://schemas.openxmlformats.org/officeDocument/2006/relationships/image" Target="../media/image29.png" /><Relationship Id="rId1" Type="http://schemas.openxmlformats.org/officeDocument/2006/relationships/slideLayout" Target="../slideLayouts/slideLayout7.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47B1AAC6-5EFD-7DDF-B7B5-6DB57137B785}"/>
              </a:ext>
            </a:extLst>
          </p:cNvPr>
          <p:cNvSpPr>
            <a:spLocks noGrp="1" noChangeArrowheads="1"/>
          </p:cNvSpPr>
          <p:nvPr>
            <p:ph type="title"/>
          </p:nvPr>
        </p:nvSpPr>
        <p:spPr>
          <a:xfrm>
            <a:off x="304800" y="228600"/>
            <a:ext cx="8534400" cy="3962400"/>
          </a:xfrm>
          <a:solidFill>
            <a:srgbClr val="FF99CC"/>
          </a:solidFill>
        </p:spPr>
        <p:txBody>
          <a:bodyPr rtlCol="0">
            <a:normAutofit fontScale="90000"/>
          </a:bodyPr>
          <a:lstStyle/>
          <a:p>
            <a:pPr eaLnBrk="1" fontAlgn="auto" hangingPunct="1">
              <a:spcAft>
                <a:spcPts val="0"/>
              </a:spcAft>
              <a:defRPr/>
            </a:pPr>
            <a:r>
              <a:rPr lang="en-US" sz="8800" b="1" dirty="0">
                <a:effectLst>
                  <a:outerShdw blurRad="38100" dist="38100" dir="2700000" algn="tl">
                    <a:srgbClr val="000000"/>
                  </a:outerShdw>
                </a:effectLst>
                <a:latin typeface="Arial Black" pitchFamily="34" charset="0"/>
              </a:rPr>
              <a:t>Functional/ Restorative Neurosurgery</a:t>
            </a:r>
          </a:p>
        </p:txBody>
      </p:sp>
      <p:sp>
        <p:nvSpPr>
          <p:cNvPr id="2051" name="Rectangle 3">
            <a:extLst>
              <a:ext uri="{FF2B5EF4-FFF2-40B4-BE49-F238E27FC236}">
                <a16:creationId xmlns:a16="http://schemas.microsoft.com/office/drawing/2014/main" id="{81EC7098-5821-0B9A-5B94-88F6F872D3EB}"/>
              </a:ext>
            </a:extLst>
          </p:cNvPr>
          <p:cNvSpPr>
            <a:spLocks noGrp="1" noChangeArrowheads="1"/>
          </p:cNvSpPr>
          <p:nvPr>
            <p:ph idx="1"/>
          </p:nvPr>
        </p:nvSpPr>
        <p:spPr>
          <a:xfrm>
            <a:off x="609600" y="4495800"/>
            <a:ext cx="7924800" cy="2057400"/>
          </a:xfrm>
          <a:solidFill>
            <a:schemeClr val="tx2">
              <a:lumMod val="50000"/>
            </a:schemeClr>
          </a:solidFill>
          <a:ln>
            <a:solidFill>
              <a:schemeClr val="tx1"/>
            </a:solidFill>
          </a:ln>
        </p:spPr>
        <p:txBody>
          <a:bodyPr rtlCol="0">
            <a:normAutofit/>
          </a:bodyPr>
          <a:lstStyle/>
          <a:p>
            <a:pPr algn="ctr" eaLnBrk="1" fontAlgn="auto" hangingPunct="1">
              <a:spcAft>
                <a:spcPts val="0"/>
              </a:spcAft>
              <a:buFontTx/>
              <a:buNone/>
              <a:defRPr/>
            </a:pPr>
            <a:r>
              <a:rPr lang="en-US" b="1" dirty="0">
                <a:solidFill>
                  <a:schemeClr val="bg1"/>
                </a:solidFill>
                <a:effectLst>
                  <a:outerShdw blurRad="38100" dist="38100" dir="2700000" algn="tl">
                    <a:srgbClr val="000000">
                      <a:alpha val="43137"/>
                    </a:srgbClr>
                  </a:outerShdw>
                </a:effectLst>
              </a:rPr>
              <a:t>Dr R Ramnarayan</a:t>
            </a:r>
          </a:p>
          <a:p>
            <a:pPr algn="ctr" eaLnBrk="1" fontAlgn="auto" hangingPunct="1">
              <a:spcAft>
                <a:spcPts val="0"/>
              </a:spcAft>
              <a:buFontTx/>
              <a:buNone/>
              <a:defRPr/>
            </a:pPr>
            <a:r>
              <a:rPr lang="en-US" b="1" dirty="0">
                <a:solidFill>
                  <a:schemeClr val="bg1"/>
                </a:solidFill>
                <a:effectLst>
                  <a:outerShdw blurRad="38100" dist="38100" dir="2700000" algn="tl">
                    <a:srgbClr val="000000">
                      <a:alpha val="43137"/>
                    </a:srgbClr>
                  </a:outerShdw>
                </a:effectLst>
              </a:rPr>
              <a:t>Consultant Functional Neurosurgeon</a:t>
            </a:r>
          </a:p>
          <a:p>
            <a:pPr algn="ctr" eaLnBrk="1" fontAlgn="auto" hangingPunct="1">
              <a:spcAft>
                <a:spcPts val="0"/>
              </a:spcAft>
              <a:buFontTx/>
              <a:buNone/>
              <a:defRPr/>
            </a:pPr>
            <a:r>
              <a:rPr lang="en-US" b="1" dirty="0">
                <a:solidFill>
                  <a:schemeClr val="bg1"/>
                </a:solidFill>
                <a:effectLst>
                  <a:outerShdw blurRad="38100" dist="38100" dir="2700000" algn="tl">
                    <a:srgbClr val="000000">
                      <a:alpha val="43137"/>
                    </a:srgbClr>
                  </a:outerShdw>
                </a:effectLst>
              </a:rPr>
              <a:t>Chennai, India.</a:t>
            </a:r>
          </a:p>
          <a:p>
            <a:pPr algn="ctr" eaLnBrk="1" fontAlgn="auto" hangingPunct="1">
              <a:spcAft>
                <a:spcPts val="0"/>
              </a:spcAft>
              <a:buFontTx/>
              <a:buNone/>
              <a:defRPr/>
            </a:pPr>
            <a:endParaRPr lang="en-US" b="1" dirty="0">
              <a:solidFill>
                <a:srgbClr val="FFFF00"/>
              </a:solidFill>
              <a:effectLst>
                <a:outerShdw blurRad="38100" dist="38100" dir="2700000" algn="tl">
                  <a:srgbClr val="000000">
                    <a:alpha val="43137"/>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BB52EB5-87AD-B43B-1DF0-36F7DF756679}"/>
              </a:ext>
            </a:extLst>
          </p:cNvPr>
          <p:cNvSpPr>
            <a:spLocks noGrp="1"/>
          </p:cNvSpPr>
          <p:nvPr>
            <p:ph type="title"/>
          </p:nvPr>
        </p:nvSpPr>
        <p:spPr>
          <a:xfrm>
            <a:off x="457200" y="152400"/>
            <a:ext cx="8229600" cy="762000"/>
          </a:xfrm>
          <a:solidFill>
            <a:srgbClr val="FF99CC"/>
          </a:solidFill>
        </p:spPr>
        <p:txBody>
          <a:bodyPr/>
          <a:lstStyle/>
          <a:p>
            <a:r>
              <a:rPr lang="en-US" altLang="en-US"/>
              <a:t>What is Restorative neurosurgery?</a:t>
            </a:r>
            <a:endParaRPr lang="en-IN" altLang="en-US"/>
          </a:p>
        </p:txBody>
      </p:sp>
      <p:sp>
        <p:nvSpPr>
          <p:cNvPr id="3" name="Content Placeholder 2">
            <a:extLst>
              <a:ext uri="{FF2B5EF4-FFF2-40B4-BE49-F238E27FC236}">
                <a16:creationId xmlns:a16="http://schemas.microsoft.com/office/drawing/2014/main" id="{47446AD0-2F7C-E399-9D4F-D698B8464AE8}"/>
              </a:ext>
            </a:extLst>
          </p:cNvPr>
          <p:cNvSpPr>
            <a:spLocks noGrp="1"/>
          </p:cNvSpPr>
          <p:nvPr>
            <p:ph idx="1"/>
          </p:nvPr>
        </p:nvSpPr>
        <p:spPr>
          <a:xfrm>
            <a:off x="152400" y="1066800"/>
            <a:ext cx="8839200" cy="5562600"/>
          </a:xfrm>
          <a:solidFill>
            <a:schemeClr val="tx2">
              <a:lumMod val="50000"/>
            </a:schemeClr>
          </a:solidFill>
        </p:spPr>
        <p:txBody>
          <a:bodyPr/>
          <a:lstStyle/>
          <a:p>
            <a:pPr>
              <a:defRPr/>
            </a:pPr>
            <a:r>
              <a:rPr lang="en-US" sz="3000" dirty="0">
                <a:solidFill>
                  <a:schemeClr val="bg1"/>
                </a:solidFill>
                <a:latin typeface="Arial Narrow" panose="020B0606020202030204" pitchFamily="34" charset="0"/>
              </a:rPr>
              <a:t>Neurosurgery is that branch of medicine which deals with the surgical treatment of diseases of the brain, spinal cord and the nerves. </a:t>
            </a:r>
          </a:p>
          <a:p>
            <a:pPr>
              <a:defRPr/>
            </a:pPr>
            <a:r>
              <a:rPr lang="en-US" sz="3000" dirty="0">
                <a:solidFill>
                  <a:schemeClr val="bg1"/>
                </a:solidFill>
                <a:latin typeface="Arial Narrow" panose="020B0606020202030204" pitchFamily="34" charset="0"/>
              </a:rPr>
              <a:t>It is subdivided into many subspecialties like vascular neurosurgery, </a:t>
            </a:r>
            <a:r>
              <a:rPr lang="en-US" sz="3000" dirty="0" err="1">
                <a:solidFill>
                  <a:schemeClr val="bg1"/>
                </a:solidFill>
                <a:latin typeface="Arial Narrow" panose="020B0606020202030204" pitchFamily="34" charset="0"/>
              </a:rPr>
              <a:t>paediatric</a:t>
            </a:r>
            <a:r>
              <a:rPr lang="en-US" sz="3000" dirty="0">
                <a:solidFill>
                  <a:schemeClr val="bg1"/>
                </a:solidFill>
                <a:latin typeface="Arial Narrow" panose="020B0606020202030204" pitchFamily="34" charset="0"/>
              </a:rPr>
              <a:t> neurosurgery, spinal neurosurgery etc. </a:t>
            </a:r>
          </a:p>
          <a:p>
            <a:pPr>
              <a:defRPr/>
            </a:pPr>
            <a:r>
              <a:rPr lang="en-US" sz="3000" dirty="0">
                <a:solidFill>
                  <a:schemeClr val="bg1"/>
                </a:solidFill>
                <a:latin typeface="Arial Narrow" panose="020B0606020202030204" pitchFamily="34" charset="0"/>
              </a:rPr>
              <a:t>Restorative or Functional neurosurgery is that </a:t>
            </a:r>
            <a:r>
              <a:rPr lang="en-US" sz="3000" dirty="0" err="1">
                <a:solidFill>
                  <a:schemeClr val="bg1"/>
                </a:solidFill>
                <a:latin typeface="Arial Narrow" panose="020B0606020202030204" pitchFamily="34" charset="0"/>
              </a:rPr>
              <a:t>subspecialisation</a:t>
            </a:r>
            <a:r>
              <a:rPr lang="en-US" sz="3000" dirty="0">
                <a:solidFill>
                  <a:schemeClr val="bg1"/>
                </a:solidFill>
                <a:latin typeface="Arial Narrow" panose="020B0606020202030204" pitchFamily="34" charset="0"/>
              </a:rPr>
              <a:t> which deals with the surgical treatment of functional disorders of the brain. The brain is different from other organs in that the structure and function of the brain need not always go together.</a:t>
            </a:r>
            <a:br>
              <a:rPr lang="en-US" sz="3000" dirty="0">
                <a:solidFill>
                  <a:schemeClr val="bg1"/>
                </a:solidFill>
                <a:latin typeface="Arial Narrow" panose="020B0606020202030204" pitchFamily="34" charset="0"/>
              </a:rPr>
            </a:br>
            <a:endParaRPr lang="en-IN" sz="3000" dirty="0">
              <a:solidFill>
                <a:schemeClr val="bg1"/>
              </a:solidFill>
              <a:latin typeface="Arial Narrow" panose="020B0606020202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148A240B-2BB1-19EF-F9B9-9716496329C3}"/>
              </a:ext>
            </a:extLst>
          </p:cNvPr>
          <p:cNvSpPr>
            <a:spLocks noGrp="1"/>
          </p:cNvSpPr>
          <p:nvPr>
            <p:ph type="title"/>
          </p:nvPr>
        </p:nvSpPr>
        <p:spPr>
          <a:xfrm>
            <a:off x="457200" y="152400"/>
            <a:ext cx="8229600" cy="533400"/>
          </a:xfrm>
          <a:solidFill>
            <a:srgbClr val="FF99CC"/>
          </a:solidFill>
        </p:spPr>
        <p:txBody>
          <a:bodyPr/>
          <a:lstStyle/>
          <a:p>
            <a:r>
              <a:rPr lang="en-US" altLang="en-US"/>
              <a:t>What is Restorative neurosurgery?</a:t>
            </a:r>
            <a:endParaRPr lang="en-IN" altLang="en-US"/>
          </a:p>
        </p:txBody>
      </p:sp>
      <p:sp>
        <p:nvSpPr>
          <p:cNvPr id="3" name="Content Placeholder 2">
            <a:extLst>
              <a:ext uri="{FF2B5EF4-FFF2-40B4-BE49-F238E27FC236}">
                <a16:creationId xmlns:a16="http://schemas.microsoft.com/office/drawing/2014/main" id="{1AA27547-C4BC-E9B6-D495-3E675B19222E}"/>
              </a:ext>
            </a:extLst>
          </p:cNvPr>
          <p:cNvSpPr>
            <a:spLocks noGrp="1"/>
          </p:cNvSpPr>
          <p:nvPr>
            <p:ph idx="1"/>
          </p:nvPr>
        </p:nvSpPr>
        <p:spPr>
          <a:xfrm>
            <a:off x="152400" y="838200"/>
            <a:ext cx="8763000" cy="5867400"/>
          </a:xfrm>
          <a:solidFill>
            <a:schemeClr val="tx2">
              <a:lumMod val="50000"/>
            </a:schemeClr>
          </a:solidFill>
        </p:spPr>
        <p:txBody>
          <a:bodyPr/>
          <a:lstStyle/>
          <a:p>
            <a:pPr>
              <a:defRPr/>
            </a:pPr>
            <a:r>
              <a:rPr lang="en-US" sz="2800" dirty="0">
                <a:solidFill>
                  <a:schemeClr val="bg1"/>
                </a:solidFill>
                <a:latin typeface="Arial Narrow" pitchFamily="34" charset="0"/>
              </a:rPr>
              <a:t>1. Deep brain stimulation (DBS) for:</a:t>
            </a:r>
            <a:br>
              <a:rPr lang="en-US" sz="2800" dirty="0">
                <a:solidFill>
                  <a:schemeClr val="bg1"/>
                </a:solidFill>
                <a:latin typeface="Arial Narrow" pitchFamily="34" charset="0"/>
              </a:rPr>
            </a:br>
            <a:r>
              <a:rPr lang="en-US" sz="2800" dirty="0">
                <a:solidFill>
                  <a:schemeClr val="bg1"/>
                </a:solidFill>
                <a:latin typeface="Arial Narrow" pitchFamily="34" charset="0"/>
              </a:rPr>
              <a:t>      a) Movement disorders Parkinsonism, </a:t>
            </a:r>
            <a:r>
              <a:rPr lang="en-US" sz="2800" dirty="0" err="1">
                <a:solidFill>
                  <a:schemeClr val="bg1"/>
                </a:solidFill>
                <a:latin typeface="Arial Narrow" pitchFamily="34" charset="0"/>
              </a:rPr>
              <a:t>dystonias</a:t>
            </a:r>
            <a:r>
              <a:rPr lang="en-US" sz="2800" dirty="0">
                <a:solidFill>
                  <a:schemeClr val="bg1"/>
                </a:solidFill>
                <a:latin typeface="Arial Narrow" pitchFamily="34" charset="0"/>
              </a:rPr>
              <a:t>, essential tremor.</a:t>
            </a:r>
            <a:br>
              <a:rPr lang="en-US" sz="2800" dirty="0">
                <a:solidFill>
                  <a:schemeClr val="bg1"/>
                </a:solidFill>
                <a:latin typeface="Arial Narrow" pitchFamily="34" charset="0"/>
              </a:rPr>
            </a:br>
            <a:r>
              <a:rPr lang="en-US" sz="2800" dirty="0">
                <a:solidFill>
                  <a:schemeClr val="bg1"/>
                </a:solidFill>
                <a:latin typeface="Arial Narrow" pitchFamily="34" charset="0"/>
              </a:rPr>
              <a:t>      b) Some psychiatric problems like depression, OCD, etc.</a:t>
            </a:r>
            <a:br>
              <a:rPr lang="en-US" sz="2800" dirty="0">
                <a:solidFill>
                  <a:schemeClr val="bg1"/>
                </a:solidFill>
                <a:latin typeface="Arial Narrow" pitchFamily="34" charset="0"/>
              </a:rPr>
            </a:br>
            <a:r>
              <a:rPr lang="en-US" sz="2800" dirty="0">
                <a:solidFill>
                  <a:schemeClr val="bg1"/>
                </a:solidFill>
                <a:latin typeface="Arial Narrow" pitchFamily="34" charset="0"/>
              </a:rPr>
              <a:t>      c) Intractable alcoholism</a:t>
            </a:r>
            <a:br>
              <a:rPr lang="en-US" sz="2800" dirty="0">
                <a:solidFill>
                  <a:schemeClr val="bg1"/>
                </a:solidFill>
                <a:latin typeface="Arial Narrow" pitchFamily="34" charset="0"/>
              </a:rPr>
            </a:br>
            <a:r>
              <a:rPr lang="en-US" sz="2800" dirty="0">
                <a:solidFill>
                  <a:schemeClr val="bg1"/>
                </a:solidFill>
                <a:latin typeface="Arial Narrow" pitchFamily="34" charset="0"/>
              </a:rPr>
              <a:t>      d) Chronic pain especially the central post stroke pain.</a:t>
            </a:r>
            <a:br>
              <a:rPr lang="en-US" sz="2800" dirty="0">
                <a:solidFill>
                  <a:schemeClr val="bg1"/>
                </a:solidFill>
                <a:latin typeface="Arial Narrow" pitchFamily="34" charset="0"/>
              </a:rPr>
            </a:br>
            <a:r>
              <a:rPr lang="en-US" sz="2800" dirty="0">
                <a:solidFill>
                  <a:schemeClr val="bg1"/>
                </a:solidFill>
                <a:latin typeface="Arial Narrow" pitchFamily="34" charset="0"/>
              </a:rPr>
              <a:t>      e) Intractable epilepsy</a:t>
            </a:r>
            <a:br>
              <a:rPr lang="en-US" sz="2800" dirty="0">
                <a:solidFill>
                  <a:schemeClr val="bg1"/>
                </a:solidFill>
                <a:latin typeface="Arial Narrow" pitchFamily="34" charset="0"/>
              </a:rPr>
            </a:br>
            <a:r>
              <a:rPr lang="en-US" sz="2800" dirty="0">
                <a:solidFill>
                  <a:schemeClr val="bg1"/>
                </a:solidFill>
                <a:latin typeface="Arial Narrow" pitchFamily="34" charset="0"/>
              </a:rPr>
              <a:t>      f) Intractable obesity</a:t>
            </a:r>
            <a:br>
              <a:rPr lang="en-US" sz="2800" dirty="0">
                <a:solidFill>
                  <a:schemeClr val="bg1"/>
                </a:solidFill>
                <a:latin typeface="Arial Narrow" pitchFamily="34" charset="0"/>
              </a:rPr>
            </a:br>
            <a:r>
              <a:rPr lang="en-US" sz="2800" dirty="0">
                <a:solidFill>
                  <a:schemeClr val="bg1"/>
                </a:solidFill>
                <a:latin typeface="Arial Narrow" pitchFamily="34" charset="0"/>
              </a:rPr>
              <a:t>      g) some types of autism (aggressive types with self harm).</a:t>
            </a:r>
            <a:br>
              <a:rPr lang="en-US" sz="2800" dirty="0">
                <a:solidFill>
                  <a:schemeClr val="bg1"/>
                </a:solidFill>
                <a:latin typeface="Arial Narrow" pitchFamily="34" charset="0"/>
              </a:rPr>
            </a:br>
            <a:r>
              <a:rPr lang="en-US" sz="2800" dirty="0">
                <a:solidFill>
                  <a:schemeClr val="bg1"/>
                </a:solidFill>
                <a:latin typeface="Arial Narrow" pitchFamily="34" charset="0"/>
              </a:rPr>
              <a:t>      h) cases of schizophrenia.</a:t>
            </a:r>
          </a:p>
          <a:p>
            <a:pPr>
              <a:defRPr/>
            </a:pPr>
            <a:r>
              <a:rPr lang="en-US" sz="2800" dirty="0">
                <a:solidFill>
                  <a:schemeClr val="bg1"/>
                </a:solidFill>
                <a:latin typeface="Arial Narrow" pitchFamily="34" charset="0"/>
              </a:rPr>
              <a:t>DBS involves inserting electrodes into various parts of the brain depending on the pathology and stimulating it to get adequate relief. </a:t>
            </a:r>
            <a:br>
              <a:rPr lang="en-US" sz="2800" dirty="0">
                <a:solidFill>
                  <a:schemeClr val="bg1"/>
                </a:solidFill>
                <a:latin typeface="Arial Narrow" pitchFamily="34" charset="0"/>
              </a:rPr>
            </a:br>
            <a:r>
              <a:rPr lang="en-US" sz="2800" dirty="0">
                <a:solidFill>
                  <a:schemeClr val="bg1"/>
                </a:solidFill>
                <a:latin typeface="Arial Narrow" pitchFamily="34" charset="0"/>
              </a:rPr>
              <a:t> </a:t>
            </a:r>
            <a:endParaRPr lang="en-IN" sz="28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9A63D0D6-2130-29D6-F289-870C45CC5D40}"/>
              </a:ext>
            </a:extLst>
          </p:cNvPr>
          <p:cNvSpPr>
            <a:spLocks noGrp="1"/>
          </p:cNvSpPr>
          <p:nvPr>
            <p:ph type="title"/>
          </p:nvPr>
        </p:nvSpPr>
        <p:spPr>
          <a:xfrm>
            <a:off x="457200" y="152400"/>
            <a:ext cx="8229600" cy="381000"/>
          </a:xfrm>
          <a:solidFill>
            <a:srgbClr val="FF99CC"/>
          </a:solidFill>
        </p:spPr>
        <p:txBody>
          <a:bodyPr/>
          <a:lstStyle/>
          <a:p>
            <a:r>
              <a:rPr lang="en-US" altLang="en-US" sz="3200"/>
              <a:t>What is Restorative neurosurgery?</a:t>
            </a:r>
            <a:endParaRPr lang="en-IN" altLang="en-US" sz="3200"/>
          </a:p>
        </p:txBody>
      </p:sp>
      <p:sp>
        <p:nvSpPr>
          <p:cNvPr id="3" name="Content Placeholder 2">
            <a:extLst>
              <a:ext uri="{FF2B5EF4-FFF2-40B4-BE49-F238E27FC236}">
                <a16:creationId xmlns:a16="http://schemas.microsoft.com/office/drawing/2014/main" id="{9E6FA3D3-C87A-E06B-1574-50583E8562FB}"/>
              </a:ext>
            </a:extLst>
          </p:cNvPr>
          <p:cNvSpPr>
            <a:spLocks noGrp="1"/>
          </p:cNvSpPr>
          <p:nvPr>
            <p:ph idx="1"/>
          </p:nvPr>
        </p:nvSpPr>
        <p:spPr>
          <a:xfrm>
            <a:off x="152400" y="609600"/>
            <a:ext cx="8915400" cy="6096000"/>
          </a:xfrm>
          <a:solidFill>
            <a:schemeClr val="tx2">
              <a:lumMod val="50000"/>
            </a:schemeClr>
          </a:solidFill>
        </p:spPr>
        <p:txBody>
          <a:bodyPr/>
          <a:lstStyle/>
          <a:p>
            <a:pPr>
              <a:buFont typeface="Arial" panose="020B0604020202020204" pitchFamily="34" charset="0"/>
              <a:buNone/>
              <a:defRPr/>
            </a:pPr>
            <a:r>
              <a:rPr lang="en-US" dirty="0"/>
              <a:t> </a:t>
            </a:r>
            <a:r>
              <a:rPr lang="en-US" sz="2700" dirty="0">
                <a:solidFill>
                  <a:schemeClr val="bg1"/>
                </a:solidFill>
                <a:latin typeface="Arial Narrow" pitchFamily="34" charset="0"/>
              </a:rPr>
              <a:t>2. Intrathecal pumps:</a:t>
            </a:r>
            <a:br>
              <a:rPr lang="en-US" sz="2700" dirty="0">
                <a:solidFill>
                  <a:schemeClr val="bg1"/>
                </a:solidFill>
                <a:latin typeface="Arial Narrow" pitchFamily="34" charset="0"/>
              </a:rPr>
            </a:br>
            <a:r>
              <a:rPr lang="en-US" sz="2700" dirty="0">
                <a:solidFill>
                  <a:schemeClr val="bg1"/>
                </a:solidFill>
                <a:latin typeface="Arial Narrow" pitchFamily="34" charset="0"/>
              </a:rPr>
              <a:t>          A). Intrathecal morphine (ITM) pumps are very useful in:</a:t>
            </a:r>
            <a:br>
              <a:rPr lang="en-US" sz="2700" dirty="0">
                <a:solidFill>
                  <a:schemeClr val="bg1"/>
                </a:solidFill>
                <a:latin typeface="Arial Narrow" pitchFamily="34" charset="0"/>
              </a:rPr>
            </a:br>
            <a:r>
              <a:rPr lang="en-US" sz="2700" dirty="0">
                <a:solidFill>
                  <a:schemeClr val="bg1"/>
                </a:solidFill>
                <a:latin typeface="Arial Narrow" pitchFamily="34" charset="0"/>
              </a:rPr>
              <a:t>                     a) cancer pains </a:t>
            </a:r>
            <a:br>
              <a:rPr lang="en-US" sz="2700" dirty="0">
                <a:solidFill>
                  <a:schemeClr val="bg1"/>
                </a:solidFill>
                <a:latin typeface="Arial Narrow" pitchFamily="34" charset="0"/>
              </a:rPr>
            </a:br>
            <a:r>
              <a:rPr lang="en-US" sz="2700" dirty="0">
                <a:solidFill>
                  <a:schemeClr val="bg1"/>
                </a:solidFill>
                <a:latin typeface="Arial Narrow" pitchFamily="34" charset="0"/>
              </a:rPr>
              <a:t>                     b) Failed back surgery syndromes. </a:t>
            </a:r>
            <a:br>
              <a:rPr lang="en-US" sz="2700" dirty="0">
                <a:solidFill>
                  <a:schemeClr val="bg1"/>
                </a:solidFill>
                <a:latin typeface="Arial Narrow" pitchFamily="34" charset="0"/>
              </a:rPr>
            </a:br>
            <a:r>
              <a:rPr lang="en-US" sz="2700" dirty="0">
                <a:solidFill>
                  <a:schemeClr val="bg1"/>
                </a:solidFill>
                <a:latin typeface="Arial Narrow" pitchFamily="34" charset="0"/>
              </a:rPr>
              <a:t>                     c) Other types of noxious pain.</a:t>
            </a:r>
            <a:br>
              <a:rPr lang="en-US" sz="2700" dirty="0">
                <a:latin typeface="Arial Narrow" panose="020B0606020202030204" pitchFamily="34" charset="0"/>
              </a:rPr>
            </a:br>
            <a:r>
              <a:rPr lang="en-US" sz="2700" dirty="0">
                <a:solidFill>
                  <a:schemeClr val="bg1"/>
                </a:solidFill>
                <a:latin typeface="Arial Narrow" pitchFamily="34" charset="0"/>
              </a:rPr>
              <a:t>B)  Intrathecal baclofen (ITB) pumps are good in</a:t>
            </a:r>
            <a:br>
              <a:rPr lang="en-US" sz="2700" dirty="0">
                <a:solidFill>
                  <a:schemeClr val="bg1"/>
                </a:solidFill>
                <a:latin typeface="Arial Narrow" pitchFamily="34" charset="0"/>
              </a:rPr>
            </a:br>
            <a:r>
              <a:rPr lang="en-US" sz="2700" dirty="0">
                <a:solidFill>
                  <a:schemeClr val="bg1"/>
                </a:solidFill>
                <a:latin typeface="Arial Narrow" pitchFamily="34" charset="0"/>
              </a:rPr>
              <a:t>                    a) All types of spasticity as in </a:t>
            </a:r>
            <a:br>
              <a:rPr lang="en-US" sz="2700" dirty="0">
                <a:solidFill>
                  <a:schemeClr val="bg1"/>
                </a:solidFill>
                <a:latin typeface="Arial Narrow" pitchFamily="34" charset="0"/>
              </a:rPr>
            </a:br>
            <a:r>
              <a:rPr lang="en-US" sz="2700" dirty="0">
                <a:solidFill>
                  <a:schemeClr val="bg1"/>
                </a:solidFill>
                <a:latin typeface="Arial Narrow" pitchFamily="34" charset="0"/>
              </a:rPr>
              <a:t>                                 cerebral palsy </a:t>
            </a:r>
            <a:br>
              <a:rPr lang="en-US" sz="2700" dirty="0">
                <a:solidFill>
                  <a:schemeClr val="bg1"/>
                </a:solidFill>
                <a:latin typeface="Arial Narrow" pitchFamily="34" charset="0"/>
              </a:rPr>
            </a:br>
            <a:r>
              <a:rPr lang="en-US" sz="2700" dirty="0">
                <a:solidFill>
                  <a:schemeClr val="bg1"/>
                </a:solidFill>
                <a:latin typeface="Arial Narrow" pitchFamily="34" charset="0"/>
              </a:rPr>
              <a:t>                                 multiple sclerosis </a:t>
            </a:r>
            <a:br>
              <a:rPr lang="en-US" sz="2700" dirty="0">
                <a:solidFill>
                  <a:schemeClr val="bg1"/>
                </a:solidFill>
                <a:latin typeface="Arial Narrow" pitchFamily="34" charset="0"/>
              </a:rPr>
            </a:br>
            <a:r>
              <a:rPr lang="en-US" sz="2700" dirty="0">
                <a:solidFill>
                  <a:schemeClr val="bg1"/>
                </a:solidFill>
                <a:latin typeface="Arial Narrow" pitchFamily="34" charset="0"/>
              </a:rPr>
              <a:t>                                 Post stroke spastic hemiplegia </a:t>
            </a:r>
            <a:br>
              <a:rPr lang="en-US" sz="2700" dirty="0">
                <a:solidFill>
                  <a:schemeClr val="bg1"/>
                </a:solidFill>
                <a:latin typeface="Arial Narrow" pitchFamily="34" charset="0"/>
              </a:rPr>
            </a:br>
            <a:r>
              <a:rPr lang="en-US" sz="2700" dirty="0">
                <a:solidFill>
                  <a:schemeClr val="bg1"/>
                </a:solidFill>
                <a:latin typeface="Arial Narrow" pitchFamily="34" charset="0"/>
              </a:rPr>
              <a:t>                                 traumatic spastic paraplegics etc. </a:t>
            </a:r>
            <a:br>
              <a:rPr lang="en-US" sz="2700" dirty="0">
                <a:solidFill>
                  <a:schemeClr val="bg1"/>
                </a:solidFill>
                <a:latin typeface="Arial Narrow" pitchFamily="34" charset="0"/>
              </a:rPr>
            </a:br>
            <a:r>
              <a:rPr lang="en-US" sz="2700" dirty="0">
                <a:solidFill>
                  <a:schemeClr val="bg1"/>
                </a:solidFill>
                <a:latin typeface="Arial Narrow" pitchFamily="34" charset="0"/>
              </a:rPr>
              <a:t>                    b) Patients in persistent vegetative state. </a:t>
            </a:r>
            <a:br>
              <a:rPr lang="en-US" sz="2700" dirty="0">
                <a:solidFill>
                  <a:schemeClr val="bg1"/>
                </a:solidFill>
                <a:latin typeface="Arial Narrow" pitchFamily="34" charset="0"/>
              </a:rPr>
            </a:br>
            <a:r>
              <a:rPr lang="en-US" sz="2700" dirty="0">
                <a:solidFill>
                  <a:schemeClr val="bg1"/>
                </a:solidFill>
                <a:latin typeface="Arial Narrow" pitchFamily="34" charset="0"/>
              </a:rPr>
              <a:t>                    c) Cases of </a:t>
            </a:r>
            <a:r>
              <a:rPr lang="en-US" sz="2700" dirty="0" err="1">
                <a:solidFill>
                  <a:schemeClr val="bg1"/>
                </a:solidFill>
                <a:latin typeface="Arial Narrow" pitchFamily="34" charset="0"/>
              </a:rPr>
              <a:t>spino</a:t>
            </a:r>
            <a:r>
              <a:rPr lang="en-US" sz="2700" dirty="0">
                <a:solidFill>
                  <a:schemeClr val="bg1"/>
                </a:solidFill>
                <a:latin typeface="Arial Narrow" pitchFamily="34" charset="0"/>
              </a:rPr>
              <a:t>-cerebellar degeneration/ cerebellar type of MS</a:t>
            </a:r>
            <a:br>
              <a:rPr lang="en-US" sz="2700" dirty="0">
                <a:solidFill>
                  <a:schemeClr val="bg1"/>
                </a:solidFill>
                <a:latin typeface="Arial Narrow" pitchFamily="34" charset="0"/>
              </a:rPr>
            </a:br>
            <a:endParaRPr lang="en-IN" sz="2700" dirty="0">
              <a:solidFill>
                <a:schemeClr val="bg1"/>
              </a:solidFill>
              <a:latin typeface="Arial Narrow"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1B1E53D9-E746-3777-7816-2D8F263C2404}"/>
              </a:ext>
            </a:extLst>
          </p:cNvPr>
          <p:cNvSpPr>
            <a:spLocks noGrp="1"/>
          </p:cNvSpPr>
          <p:nvPr>
            <p:ph type="title"/>
          </p:nvPr>
        </p:nvSpPr>
        <p:spPr>
          <a:xfrm>
            <a:off x="457200" y="152400"/>
            <a:ext cx="8229600" cy="609600"/>
          </a:xfrm>
          <a:solidFill>
            <a:srgbClr val="FF99CC"/>
          </a:solidFill>
        </p:spPr>
        <p:txBody>
          <a:bodyPr/>
          <a:lstStyle/>
          <a:p>
            <a:r>
              <a:rPr lang="en-US" altLang="en-US"/>
              <a:t>What is Restorative neurosurgery?</a:t>
            </a:r>
            <a:endParaRPr lang="en-IN" altLang="en-US"/>
          </a:p>
        </p:txBody>
      </p:sp>
      <p:sp>
        <p:nvSpPr>
          <p:cNvPr id="3" name="Content Placeholder 2">
            <a:extLst>
              <a:ext uri="{FF2B5EF4-FFF2-40B4-BE49-F238E27FC236}">
                <a16:creationId xmlns:a16="http://schemas.microsoft.com/office/drawing/2014/main" id="{0EAF10F4-38C9-D5E2-A724-F9208FA68AAB}"/>
              </a:ext>
            </a:extLst>
          </p:cNvPr>
          <p:cNvSpPr>
            <a:spLocks noGrp="1"/>
          </p:cNvSpPr>
          <p:nvPr>
            <p:ph idx="1"/>
          </p:nvPr>
        </p:nvSpPr>
        <p:spPr>
          <a:xfrm>
            <a:off x="228600" y="990600"/>
            <a:ext cx="8686800" cy="5638800"/>
          </a:xfrm>
          <a:solidFill>
            <a:schemeClr val="tx2">
              <a:lumMod val="50000"/>
            </a:schemeClr>
          </a:solidFill>
        </p:spPr>
        <p:txBody>
          <a:bodyPr/>
          <a:lstStyle/>
          <a:p>
            <a:pPr>
              <a:defRPr/>
            </a:pPr>
            <a:r>
              <a:rPr lang="en-US" sz="2800" dirty="0">
                <a:solidFill>
                  <a:schemeClr val="bg1"/>
                </a:solidFill>
                <a:latin typeface="Arial Narrow" pitchFamily="34" charset="0"/>
              </a:rPr>
              <a:t>3). Spinal cord stimulation (SCS) is very useful in:</a:t>
            </a:r>
            <a:br>
              <a:rPr lang="en-US" sz="2800" dirty="0">
                <a:solidFill>
                  <a:schemeClr val="bg1"/>
                </a:solidFill>
                <a:latin typeface="Arial Narrow" pitchFamily="34" charset="0"/>
              </a:rPr>
            </a:br>
            <a:r>
              <a:rPr lang="en-US" sz="2800" dirty="0">
                <a:solidFill>
                  <a:schemeClr val="bg1"/>
                </a:solidFill>
                <a:latin typeface="Arial Narrow" pitchFamily="34" charset="0"/>
              </a:rPr>
              <a:t>              a) Refractory angina/ Intractable heart Failure</a:t>
            </a:r>
            <a:br>
              <a:rPr lang="en-US" sz="2800" dirty="0">
                <a:solidFill>
                  <a:schemeClr val="bg1"/>
                </a:solidFill>
                <a:latin typeface="Arial Narrow" pitchFamily="34" charset="0"/>
              </a:rPr>
            </a:br>
            <a:r>
              <a:rPr lang="en-US" sz="2800" dirty="0">
                <a:solidFill>
                  <a:schemeClr val="bg1"/>
                </a:solidFill>
                <a:latin typeface="Arial Narrow" pitchFamily="34" charset="0"/>
              </a:rPr>
              <a:t>               b) Patients with failed back surgery syndrome</a:t>
            </a:r>
            <a:br>
              <a:rPr lang="en-US" sz="2800" dirty="0">
                <a:solidFill>
                  <a:schemeClr val="bg1"/>
                </a:solidFill>
                <a:latin typeface="Arial Narrow" pitchFamily="34" charset="0"/>
              </a:rPr>
            </a:br>
            <a:r>
              <a:rPr lang="en-US" sz="2800" dirty="0">
                <a:solidFill>
                  <a:schemeClr val="bg1"/>
                </a:solidFill>
                <a:latin typeface="Arial Narrow" pitchFamily="34" charset="0"/>
              </a:rPr>
              <a:t>              c). Patients with severe painful diabetic neuropathy.</a:t>
            </a:r>
            <a:br>
              <a:rPr lang="en-US" sz="2800" dirty="0">
                <a:solidFill>
                  <a:schemeClr val="bg1"/>
                </a:solidFill>
                <a:latin typeface="Arial Narrow" pitchFamily="34" charset="0"/>
              </a:rPr>
            </a:br>
            <a:r>
              <a:rPr lang="en-US" sz="2800" dirty="0">
                <a:solidFill>
                  <a:schemeClr val="bg1"/>
                </a:solidFill>
                <a:latin typeface="Arial Narrow" pitchFamily="34" charset="0"/>
              </a:rPr>
              <a:t>              d) Patients with brachial plexus injury pain</a:t>
            </a:r>
            <a:br>
              <a:rPr lang="en-US" sz="2800" dirty="0">
                <a:solidFill>
                  <a:schemeClr val="bg1"/>
                </a:solidFill>
                <a:latin typeface="Arial Narrow" pitchFamily="34" charset="0"/>
              </a:rPr>
            </a:br>
            <a:r>
              <a:rPr lang="en-US" sz="2800" dirty="0">
                <a:solidFill>
                  <a:schemeClr val="bg1"/>
                </a:solidFill>
                <a:latin typeface="Arial Narrow" pitchFamily="34" charset="0"/>
              </a:rPr>
              <a:t>              e). Patients with severe peripheral vascular disease especially in diabetic foot (limb saving)     </a:t>
            </a:r>
            <a:br>
              <a:rPr lang="en-US" sz="2800" dirty="0">
                <a:solidFill>
                  <a:schemeClr val="bg1"/>
                </a:solidFill>
                <a:latin typeface="Arial Narrow" pitchFamily="34" charset="0"/>
              </a:rPr>
            </a:br>
            <a:r>
              <a:rPr lang="en-US" sz="2800" dirty="0">
                <a:solidFill>
                  <a:schemeClr val="bg1"/>
                </a:solidFill>
                <a:latin typeface="Arial Narrow" pitchFamily="34" charset="0"/>
              </a:rPr>
              <a:t>               f) Phantom limb pain</a:t>
            </a:r>
            <a:br>
              <a:rPr lang="en-US" sz="2800" dirty="0">
                <a:solidFill>
                  <a:schemeClr val="bg1"/>
                </a:solidFill>
                <a:latin typeface="Arial Narrow" pitchFamily="34" charset="0"/>
              </a:rPr>
            </a:br>
            <a:r>
              <a:rPr lang="en-US" sz="2800" dirty="0">
                <a:solidFill>
                  <a:schemeClr val="bg1"/>
                </a:solidFill>
                <a:latin typeface="Arial Narrow" pitchFamily="34" charset="0"/>
              </a:rPr>
              <a:t>               g) some cases of herpes </a:t>
            </a:r>
            <a:r>
              <a:rPr lang="en-US" sz="2800">
                <a:solidFill>
                  <a:schemeClr val="bg1"/>
                </a:solidFill>
                <a:latin typeface="Arial Narrow" pitchFamily="34" charset="0"/>
              </a:rPr>
              <a:t>simplex neuralgia</a:t>
            </a:r>
            <a:endParaRPr lang="en-US" sz="2800" dirty="0">
              <a:solidFill>
                <a:schemeClr val="bg1"/>
              </a:solidFill>
              <a:latin typeface="Arial Narrow" pitchFamily="34" charset="0"/>
            </a:endParaRPr>
          </a:p>
          <a:p>
            <a:pPr>
              <a:defRPr/>
            </a:pPr>
            <a:r>
              <a:rPr lang="en-US" sz="2800" dirty="0">
                <a:solidFill>
                  <a:schemeClr val="bg1"/>
                </a:solidFill>
                <a:latin typeface="Arial Narrow" pitchFamily="34" charset="0"/>
              </a:rPr>
              <a:t>Some centres have tried this for severe flaccid paraplegia but the results have been uniformly poor. </a:t>
            </a:r>
            <a:br>
              <a:rPr lang="en-US" sz="2800" dirty="0">
                <a:solidFill>
                  <a:schemeClr val="bg1"/>
                </a:solidFill>
                <a:latin typeface="Arial Narrow" pitchFamily="34" charset="0"/>
              </a:rPr>
            </a:b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68F30B7B-5A3A-F6F9-EF4A-75E706237310}"/>
              </a:ext>
            </a:extLst>
          </p:cNvPr>
          <p:cNvSpPr>
            <a:spLocks noGrp="1"/>
          </p:cNvSpPr>
          <p:nvPr>
            <p:ph type="title"/>
          </p:nvPr>
        </p:nvSpPr>
        <p:spPr>
          <a:xfrm>
            <a:off x="457200" y="152400"/>
            <a:ext cx="8229600" cy="609600"/>
          </a:xfrm>
          <a:solidFill>
            <a:srgbClr val="FF99CC"/>
          </a:solidFill>
        </p:spPr>
        <p:txBody>
          <a:bodyPr/>
          <a:lstStyle/>
          <a:p>
            <a:r>
              <a:rPr lang="en-US" altLang="en-US"/>
              <a:t>What is Restorative neurosurgery?</a:t>
            </a:r>
            <a:endParaRPr lang="en-IN" altLang="en-US"/>
          </a:p>
        </p:txBody>
      </p:sp>
      <p:sp>
        <p:nvSpPr>
          <p:cNvPr id="3" name="Content Placeholder 2">
            <a:extLst>
              <a:ext uri="{FF2B5EF4-FFF2-40B4-BE49-F238E27FC236}">
                <a16:creationId xmlns:a16="http://schemas.microsoft.com/office/drawing/2014/main" id="{EBE25D96-A1EB-EC11-0ECF-EAE3A7AA6D5C}"/>
              </a:ext>
            </a:extLst>
          </p:cNvPr>
          <p:cNvSpPr>
            <a:spLocks noGrp="1"/>
          </p:cNvSpPr>
          <p:nvPr>
            <p:ph idx="1"/>
          </p:nvPr>
        </p:nvSpPr>
        <p:spPr>
          <a:xfrm>
            <a:off x="457200" y="914400"/>
            <a:ext cx="8534400" cy="5715000"/>
          </a:xfrm>
          <a:solidFill>
            <a:schemeClr val="tx2">
              <a:lumMod val="50000"/>
            </a:schemeClr>
          </a:solidFill>
        </p:spPr>
        <p:txBody>
          <a:bodyPr/>
          <a:lstStyle/>
          <a:p>
            <a:pPr>
              <a:defRPr/>
            </a:pPr>
            <a:r>
              <a:rPr lang="en-US" sz="2800" dirty="0">
                <a:solidFill>
                  <a:schemeClr val="bg1"/>
                </a:solidFill>
                <a:latin typeface="Arial Narrow" pitchFamily="34" charset="0"/>
              </a:rPr>
              <a:t>4) Sacral nerve stimulation: here the sacral nerves especially S2, S3, and S4 are stimulated for various bladder and bowel disturbances.</a:t>
            </a:r>
            <a:endParaRPr lang="en-IN" sz="2800" dirty="0">
              <a:solidFill>
                <a:schemeClr val="bg1"/>
              </a:solidFill>
              <a:latin typeface="Arial Narrow" pitchFamily="34" charset="0"/>
            </a:endParaRPr>
          </a:p>
          <a:p>
            <a:pPr>
              <a:defRPr/>
            </a:pPr>
            <a:r>
              <a:rPr lang="en-US" sz="2800" dirty="0">
                <a:solidFill>
                  <a:schemeClr val="bg1"/>
                </a:solidFill>
                <a:latin typeface="Arial Narrow" panose="020B0606020202030204" pitchFamily="34" charset="0"/>
              </a:rPr>
              <a:t>             a) Urinary incontinence</a:t>
            </a:r>
            <a:br>
              <a:rPr lang="en-US" sz="2800" dirty="0">
                <a:solidFill>
                  <a:schemeClr val="bg1"/>
                </a:solidFill>
                <a:latin typeface="Arial Narrow" panose="020B0606020202030204" pitchFamily="34" charset="0"/>
              </a:rPr>
            </a:br>
            <a:r>
              <a:rPr lang="en-US" sz="2800" dirty="0">
                <a:solidFill>
                  <a:schemeClr val="bg1"/>
                </a:solidFill>
                <a:latin typeface="Arial Narrow" panose="020B0606020202030204" pitchFamily="34" charset="0"/>
              </a:rPr>
              <a:t>             b) Urinary retention ( non-Obstructive)</a:t>
            </a:r>
            <a:br>
              <a:rPr lang="en-US" sz="2800" dirty="0">
                <a:solidFill>
                  <a:schemeClr val="bg1"/>
                </a:solidFill>
                <a:latin typeface="Arial Narrow" panose="020B0606020202030204" pitchFamily="34" charset="0"/>
              </a:rPr>
            </a:br>
            <a:r>
              <a:rPr lang="en-US" sz="2800" dirty="0">
                <a:solidFill>
                  <a:schemeClr val="bg1"/>
                </a:solidFill>
                <a:latin typeface="Arial Narrow" panose="020B0606020202030204" pitchFamily="34" charset="0"/>
              </a:rPr>
              <a:t>             c) </a:t>
            </a:r>
            <a:r>
              <a:rPr lang="en-US" sz="2800" dirty="0" err="1">
                <a:solidFill>
                  <a:schemeClr val="bg1"/>
                </a:solidFill>
                <a:latin typeface="Arial Narrow" panose="020B0606020202030204" pitchFamily="34" charset="0"/>
              </a:rPr>
              <a:t>Faecal</a:t>
            </a:r>
            <a:r>
              <a:rPr lang="en-US" sz="2800" dirty="0">
                <a:solidFill>
                  <a:schemeClr val="bg1"/>
                </a:solidFill>
                <a:latin typeface="Arial Narrow" panose="020B0606020202030204" pitchFamily="34" charset="0"/>
              </a:rPr>
              <a:t> incontinence</a:t>
            </a:r>
            <a:br>
              <a:rPr lang="en-US" sz="2800" dirty="0">
                <a:solidFill>
                  <a:schemeClr val="bg1"/>
                </a:solidFill>
                <a:latin typeface="Arial Narrow" panose="020B0606020202030204" pitchFamily="34" charset="0"/>
              </a:rPr>
            </a:br>
            <a:r>
              <a:rPr lang="en-US" sz="2800" dirty="0">
                <a:solidFill>
                  <a:schemeClr val="bg1"/>
                </a:solidFill>
                <a:latin typeface="Arial Narrow" panose="020B0606020202030204" pitchFamily="34" charset="0"/>
              </a:rPr>
              <a:t>             d) constipation</a:t>
            </a:r>
            <a:br>
              <a:rPr lang="en-US" sz="2800" dirty="0">
                <a:solidFill>
                  <a:schemeClr val="bg1"/>
                </a:solidFill>
                <a:latin typeface="Arial Narrow" panose="020B0606020202030204" pitchFamily="34" charset="0"/>
              </a:rPr>
            </a:br>
            <a:r>
              <a:rPr lang="en-US" sz="2800" dirty="0">
                <a:solidFill>
                  <a:schemeClr val="bg1"/>
                </a:solidFill>
                <a:latin typeface="Arial Narrow" panose="020B0606020202030204" pitchFamily="34" charset="0"/>
              </a:rPr>
              <a:t>             e) some cases of irritable bowel syndrome</a:t>
            </a:r>
            <a:br>
              <a:rPr lang="en-US" sz="2800" dirty="0">
                <a:solidFill>
                  <a:schemeClr val="bg1"/>
                </a:solidFill>
                <a:latin typeface="Arial Narrow" panose="020B0606020202030204" pitchFamily="34" charset="0"/>
              </a:rPr>
            </a:br>
            <a:r>
              <a:rPr lang="en-US" sz="2800" dirty="0">
                <a:solidFill>
                  <a:schemeClr val="bg1"/>
                </a:solidFill>
                <a:latin typeface="Arial Narrow" panose="020B0606020202030204" pitchFamily="34" charset="0"/>
              </a:rPr>
              <a:t>             f) severe pelvic pain in women</a:t>
            </a:r>
            <a:br>
              <a:rPr lang="en-US" sz="2800" dirty="0">
                <a:solidFill>
                  <a:schemeClr val="bg1"/>
                </a:solidFill>
                <a:latin typeface="Arial Narrow" panose="020B0606020202030204" pitchFamily="34" charset="0"/>
              </a:rPr>
            </a:br>
            <a:r>
              <a:rPr lang="en-US" sz="2800" dirty="0">
                <a:solidFill>
                  <a:schemeClr val="bg1"/>
                </a:solidFill>
                <a:latin typeface="Arial Narrow" panose="020B0606020202030204" pitchFamily="34" charset="0"/>
              </a:rPr>
              <a:t>5) Vagal nerve stimulation for </a:t>
            </a:r>
            <a:br>
              <a:rPr lang="en-US" sz="2800" dirty="0">
                <a:solidFill>
                  <a:schemeClr val="bg1"/>
                </a:solidFill>
                <a:latin typeface="Arial Narrow" panose="020B0606020202030204" pitchFamily="34" charset="0"/>
              </a:rPr>
            </a:br>
            <a:r>
              <a:rPr lang="en-US" sz="2800" dirty="0">
                <a:solidFill>
                  <a:schemeClr val="bg1"/>
                </a:solidFill>
                <a:latin typeface="Arial Narrow" panose="020B0606020202030204" pitchFamily="34" charset="0"/>
              </a:rPr>
              <a:t>             a) intractable epilepsy</a:t>
            </a:r>
            <a:endParaRPr lang="en-IN" sz="2800" dirty="0">
              <a:solidFill>
                <a:schemeClr val="bg1"/>
              </a:solidFill>
              <a:latin typeface="Arial Narrow" panose="020B0606020202030204" pitchFamily="34" charset="0"/>
            </a:endParaRPr>
          </a:p>
          <a:p>
            <a:pPr>
              <a:defRPr/>
            </a:pPr>
            <a:r>
              <a:rPr lang="en-US" sz="2800" dirty="0">
                <a:solidFill>
                  <a:schemeClr val="bg1"/>
                </a:solidFill>
                <a:latin typeface="Arial Narrow" panose="020B0606020202030204" pitchFamily="34" charset="0"/>
              </a:rPr>
              <a:t>             b) refractory depression</a:t>
            </a:r>
            <a:endParaRPr lang="en-IN" sz="2800" dirty="0">
              <a:solidFill>
                <a:schemeClr val="bg1"/>
              </a:solidFill>
              <a:latin typeface="Arial Narrow" panose="020B0606020202030204" pitchFamily="34" charset="0"/>
            </a:endParaRPr>
          </a:p>
          <a:p>
            <a:pPr>
              <a:defRPr/>
            </a:pPr>
            <a:endParaRPr lang="en-IN" sz="28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CFF47F89-7907-5712-390F-457D886E3653}"/>
              </a:ext>
            </a:extLst>
          </p:cNvPr>
          <p:cNvSpPr>
            <a:spLocks noGrp="1"/>
          </p:cNvSpPr>
          <p:nvPr>
            <p:ph type="title"/>
          </p:nvPr>
        </p:nvSpPr>
        <p:spPr>
          <a:xfrm>
            <a:off x="381000" y="152400"/>
            <a:ext cx="8534400" cy="533400"/>
          </a:xfrm>
          <a:solidFill>
            <a:srgbClr val="FF99CC"/>
          </a:solidFill>
        </p:spPr>
        <p:txBody>
          <a:bodyPr/>
          <a:lstStyle/>
          <a:p>
            <a:pPr eaLnBrk="1" hangingPunct="1"/>
            <a:r>
              <a:rPr lang="en-US" altLang="en-US" sz="2800">
                <a:latin typeface="Arial" panose="020B0604020202020204" pitchFamily="34" charset="0"/>
              </a:rPr>
              <a:t>Movement disorders</a:t>
            </a:r>
          </a:p>
        </p:txBody>
      </p:sp>
      <p:sp>
        <p:nvSpPr>
          <p:cNvPr id="10243" name="Rectangle 3">
            <a:extLst>
              <a:ext uri="{FF2B5EF4-FFF2-40B4-BE49-F238E27FC236}">
                <a16:creationId xmlns:a16="http://schemas.microsoft.com/office/drawing/2014/main" id="{C40C40BC-9797-849E-557E-186063832AFC}"/>
              </a:ext>
            </a:extLst>
          </p:cNvPr>
          <p:cNvSpPr>
            <a:spLocks noGrp="1" noChangeArrowheads="1"/>
          </p:cNvSpPr>
          <p:nvPr>
            <p:ph idx="1"/>
          </p:nvPr>
        </p:nvSpPr>
        <p:spPr>
          <a:xfrm>
            <a:off x="304800" y="838200"/>
            <a:ext cx="8686800" cy="5867400"/>
          </a:xfrm>
          <a:solidFill>
            <a:schemeClr val="tx2">
              <a:lumMod val="50000"/>
            </a:schemeClr>
          </a:solidFill>
        </p:spPr>
        <p:txBody>
          <a:bodyPr rtlCol="0">
            <a:normAutofit lnSpcReduction="10000"/>
          </a:bodyPr>
          <a:lstStyle/>
          <a:p>
            <a:pPr eaLnBrk="1" fontAlgn="auto" hangingPunct="1">
              <a:spcAft>
                <a:spcPts val="0"/>
              </a:spcAft>
              <a:defRPr/>
            </a:pPr>
            <a:r>
              <a:rPr lang="en-IN" sz="2800" dirty="0">
                <a:solidFill>
                  <a:schemeClr val="bg1"/>
                </a:solidFill>
                <a:latin typeface="Arial Narrow" pitchFamily="34" charset="0"/>
              </a:rPr>
              <a:t>Movement disorders are neurological conditions that affect the speed, fluency, quality, and ease of movement. </a:t>
            </a:r>
          </a:p>
          <a:p>
            <a:pPr eaLnBrk="1" fontAlgn="auto" hangingPunct="1">
              <a:spcAft>
                <a:spcPts val="0"/>
              </a:spcAft>
              <a:defRPr/>
            </a:pPr>
            <a:r>
              <a:rPr lang="en-IN" sz="2800" dirty="0">
                <a:solidFill>
                  <a:schemeClr val="bg1"/>
                </a:solidFill>
                <a:latin typeface="Arial Narrow" pitchFamily="34" charset="0"/>
              </a:rPr>
              <a:t>Common examples include Parkinson’s disease, </a:t>
            </a:r>
            <a:r>
              <a:rPr lang="en-IN" sz="2800" dirty="0" err="1">
                <a:solidFill>
                  <a:schemeClr val="bg1"/>
                </a:solidFill>
                <a:latin typeface="Arial Narrow" pitchFamily="34" charset="0"/>
              </a:rPr>
              <a:t>dystonias</a:t>
            </a:r>
            <a:r>
              <a:rPr lang="en-IN" sz="2800" dirty="0">
                <a:solidFill>
                  <a:schemeClr val="bg1"/>
                </a:solidFill>
                <a:latin typeface="Arial Narrow" pitchFamily="34" charset="0"/>
              </a:rPr>
              <a:t> (focal and generalised) and essential tremor. </a:t>
            </a:r>
          </a:p>
          <a:p>
            <a:pPr eaLnBrk="1" fontAlgn="auto" hangingPunct="1">
              <a:spcAft>
                <a:spcPts val="0"/>
              </a:spcAft>
              <a:defRPr/>
            </a:pPr>
            <a:r>
              <a:rPr lang="en-US" sz="2800" dirty="0">
                <a:solidFill>
                  <a:schemeClr val="bg1"/>
                </a:solidFill>
                <a:latin typeface="Arial Narrow" pitchFamily="34" charset="0"/>
              </a:rPr>
              <a:t>The commonest movement disorder is Parkinson’s disease which manifests with tremors, rigidity, slow movement (</a:t>
            </a:r>
            <a:r>
              <a:rPr lang="en-US" sz="2800" dirty="0" err="1">
                <a:solidFill>
                  <a:schemeClr val="bg1"/>
                </a:solidFill>
                <a:latin typeface="Arial Narrow" pitchFamily="34" charset="0"/>
              </a:rPr>
              <a:t>bradykinesia</a:t>
            </a:r>
            <a:r>
              <a:rPr lang="en-US" sz="2800" dirty="0">
                <a:solidFill>
                  <a:schemeClr val="bg1"/>
                </a:solidFill>
                <a:latin typeface="Arial Narrow" pitchFamily="34" charset="0"/>
              </a:rPr>
              <a:t>), poor balance, and difficulty in walking. It affects 1 – 2% of people above 60 yrs but in India it is seen in younger people also (upto 15%). </a:t>
            </a:r>
          </a:p>
          <a:p>
            <a:pPr eaLnBrk="1" fontAlgn="auto" hangingPunct="1">
              <a:spcBef>
                <a:spcPts val="0"/>
              </a:spcBef>
              <a:spcAft>
                <a:spcPts val="0"/>
              </a:spcAft>
              <a:defRPr/>
            </a:pPr>
            <a:r>
              <a:rPr lang="en-US" sz="2800" dirty="0">
                <a:solidFill>
                  <a:schemeClr val="bg1"/>
                </a:solidFill>
                <a:latin typeface="Arial Narrow" pitchFamily="34" charset="0"/>
              </a:rPr>
              <a:t>Treatment of movement disorders like Parkinson’s disease is predominantly by drugs and are very effective in most cases.</a:t>
            </a:r>
          </a:p>
          <a:p>
            <a:pPr eaLnBrk="1" fontAlgn="auto" hangingPunct="1">
              <a:spcBef>
                <a:spcPts val="0"/>
              </a:spcBef>
              <a:spcAft>
                <a:spcPts val="0"/>
              </a:spcAft>
              <a:defRPr/>
            </a:pPr>
            <a:r>
              <a:rPr lang="en-US" sz="2800" dirty="0">
                <a:solidFill>
                  <a:schemeClr val="bg1"/>
                </a:solidFill>
                <a:latin typeface="Arial Narrow" pitchFamily="34" charset="0"/>
              </a:rPr>
              <a:t>But a good number of patients either come out of good control in the long term or develop side effects of drugs.</a:t>
            </a:r>
          </a:p>
          <a:p>
            <a:pPr eaLnBrk="1" fontAlgn="auto" hangingPunct="1">
              <a:spcBef>
                <a:spcPts val="0"/>
              </a:spcBef>
              <a:spcAft>
                <a:spcPts val="0"/>
              </a:spcAft>
              <a:defRPr/>
            </a:pPr>
            <a:r>
              <a:rPr lang="en-US" sz="2800" dirty="0">
                <a:solidFill>
                  <a:schemeClr val="bg1"/>
                </a:solidFill>
                <a:latin typeface="Arial Narrow" pitchFamily="34" charset="0"/>
              </a:rPr>
              <a:t>Such patients are surgical candidates.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692A2872-02B9-880D-4A84-2A2E43EC1531}"/>
              </a:ext>
            </a:extLst>
          </p:cNvPr>
          <p:cNvSpPr>
            <a:spLocks noGrp="1" noChangeArrowheads="1"/>
          </p:cNvSpPr>
          <p:nvPr>
            <p:ph type="title"/>
          </p:nvPr>
        </p:nvSpPr>
        <p:spPr>
          <a:xfrm>
            <a:off x="304800" y="152400"/>
            <a:ext cx="8686800" cy="457200"/>
          </a:xfrm>
          <a:solidFill>
            <a:srgbClr val="FF99CC"/>
          </a:solidFill>
        </p:spPr>
        <p:txBody>
          <a:bodyPr rtlCol="0">
            <a:normAutofit fontScale="90000"/>
          </a:bodyPr>
          <a:lstStyle/>
          <a:p>
            <a:pPr eaLnBrk="1" fontAlgn="auto" hangingPunct="1">
              <a:spcAft>
                <a:spcPts val="0"/>
              </a:spcAft>
              <a:defRPr/>
            </a:pPr>
            <a:r>
              <a:rPr lang="en-US" sz="2800">
                <a:latin typeface="Arial" pitchFamily="34" charset="0"/>
              </a:rPr>
              <a:t>DBS for Parkinsonism</a:t>
            </a:r>
          </a:p>
        </p:txBody>
      </p:sp>
      <p:sp>
        <p:nvSpPr>
          <p:cNvPr id="12291" name="Rectangle 3">
            <a:extLst>
              <a:ext uri="{FF2B5EF4-FFF2-40B4-BE49-F238E27FC236}">
                <a16:creationId xmlns:a16="http://schemas.microsoft.com/office/drawing/2014/main" id="{BE1577A5-62D5-5D27-368E-E9D9669D440B}"/>
              </a:ext>
            </a:extLst>
          </p:cNvPr>
          <p:cNvSpPr>
            <a:spLocks noGrp="1" noChangeArrowheads="1"/>
          </p:cNvSpPr>
          <p:nvPr>
            <p:ph idx="1"/>
          </p:nvPr>
        </p:nvSpPr>
        <p:spPr>
          <a:xfrm>
            <a:off x="228600" y="762000"/>
            <a:ext cx="8763000" cy="5943600"/>
          </a:xfrm>
          <a:solidFill>
            <a:schemeClr val="tx2">
              <a:lumMod val="50000"/>
            </a:schemeClr>
          </a:solidFill>
        </p:spPr>
        <p:txBody>
          <a:bodyPr rtlCol="0">
            <a:noAutofit/>
          </a:bodyPr>
          <a:lstStyle/>
          <a:p>
            <a:pPr eaLnBrk="1" fontAlgn="auto" hangingPunct="1">
              <a:spcAft>
                <a:spcPts val="0"/>
              </a:spcAft>
              <a:defRPr/>
            </a:pPr>
            <a:r>
              <a:rPr lang="en-US" sz="2600" dirty="0">
                <a:solidFill>
                  <a:schemeClr val="bg1"/>
                </a:solidFill>
                <a:latin typeface="Arial Narrow" pitchFamily="34" charset="0"/>
              </a:rPr>
              <a:t>Previously all types of ablative surgeries like </a:t>
            </a:r>
            <a:r>
              <a:rPr lang="en-US" sz="2600" dirty="0" err="1">
                <a:solidFill>
                  <a:schemeClr val="bg1"/>
                </a:solidFill>
                <a:latin typeface="Arial Narrow" pitchFamily="34" charset="0"/>
              </a:rPr>
              <a:t>thalamotomies</a:t>
            </a:r>
            <a:r>
              <a:rPr lang="en-US" sz="2600" dirty="0">
                <a:solidFill>
                  <a:schemeClr val="bg1"/>
                </a:solidFill>
                <a:latin typeface="Arial Narrow" pitchFamily="34" charset="0"/>
              </a:rPr>
              <a:t> were being done. But presently Deep Brain Stimulation (DBS) stimulation is the treatment of choice. Brain stimulation effects are modifiable and are reversible. Ablation is permanent and not modifiable So ablative surgeries are not much practiced nowadays.</a:t>
            </a:r>
          </a:p>
          <a:p>
            <a:pPr eaLnBrk="1" fontAlgn="auto" hangingPunct="1">
              <a:spcAft>
                <a:spcPts val="0"/>
              </a:spcAft>
              <a:defRPr/>
            </a:pPr>
            <a:r>
              <a:rPr lang="en-US" sz="2600" dirty="0">
                <a:solidFill>
                  <a:schemeClr val="bg1"/>
                </a:solidFill>
                <a:latin typeface="Arial Narrow" pitchFamily="34" charset="0"/>
              </a:rPr>
              <a:t>Indications for DBS in Parkinson’s disease</a:t>
            </a:r>
          </a:p>
          <a:p>
            <a:pPr lvl="2" eaLnBrk="1" fontAlgn="auto" hangingPunct="1">
              <a:spcAft>
                <a:spcPts val="0"/>
              </a:spcAft>
              <a:defRPr/>
            </a:pPr>
            <a:r>
              <a:rPr lang="en-US" sz="2600" dirty="0">
                <a:solidFill>
                  <a:schemeClr val="bg1"/>
                </a:solidFill>
                <a:latin typeface="Arial Narrow" pitchFamily="34" charset="0"/>
              </a:rPr>
              <a:t>Advanced Parkinson’s disease with disabling motor fluctuations and </a:t>
            </a:r>
            <a:r>
              <a:rPr lang="en-US" sz="2600" dirty="0" err="1">
                <a:solidFill>
                  <a:schemeClr val="bg1"/>
                </a:solidFill>
                <a:latin typeface="Arial Narrow" pitchFamily="34" charset="0"/>
              </a:rPr>
              <a:t>dyskinesias</a:t>
            </a:r>
            <a:r>
              <a:rPr lang="en-US" sz="2600" dirty="0">
                <a:solidFill>
                  <a:schemeClr val="bg1"/>
                </a:solidFill>
                <a:latin typeface="Arial Narrow" pitchFamily="34" charset="0"/>
              </a:rPr>
              <a:t> refractory to drug changes.</a:t>
            </a:r>
          </a:p>
          <a:p>
            <a:pPr lvl="2" eaLnBrk="1" fontAlgn="auto" hangingPunct="1">
              <a:spcAft>
                <a:spcPts val="0"/>
              </a:spcAft>
              <a:defRPr/>
            </a:pPr>
            <a:r>
              <a:rPr lang="en-US" sz="2600" dirty="0">
                <a:solidFill>
                  <a:schemeClr val="bg1"/>
                </a:solidFill>
                <a:latin typeface="Arial Narrow" pitchFamily="34" charset="0"/>
              </a:rPr>
              <a:t>drug induced </a:t>
            </a:r>
            <a:r>
              <a:rPr lang="en-US" sz="2600" dirty="0" err="1">
                <a:solidFill>
                  <a:schemeClr val="bg1"/>
                </a:solidFill>
                <a:latin typeface="Arial Narrow" pitchFamily="34" charset="0"/>
              </a:rPr>
              <a:t>dyskinesias</a:t>
            </a:r>
            <a:r>
              <a:rPr lang="en-US" sz="2600" dirty="0">
                <a:solidFill>
                  <a:schemeClr val="bg1"/>
                </a:solidFill>
                <a:latin typeface="Arial Narrow" pitchFamily="34" charset="0"/>
              </a:rPr>
              <a:t>.</a:t>
            </a:r>
          </a:p>
          <a:p>
            <a:pPr lvl="2" eaLnBrk="1" fontAlgn="auto" hangingPunct="1">
              <a:spcAft>
                <a:spcPts val="0"/>
              </a:spcAft>
              <a:defRPr/>
            </a:pPr>
            <a:r>
              <a:rPr lang="en-US" sz="2600" dirty="0">
                <a:solidFill>
                  <a:schemeClr val="bg1"/>
                </a:solidFill>
                <a:latin typeface="Arial Narrow" pitchFamily="34" charset="0"/>
              </a:rPr>
              <a:t>No significant cognitive impairment or psychological problems</a:t>
            </a:r>
          </a:p>
          <a:p>
            <a:pPr lvl="2" eaLnBrk="1" fontAlgn="auto" hangingPunct="1">
              <a:spcAft>
                <a:spcPts val="0"/>
              </a:spcAft>
              <a:defRPr/>
            </a:pPr>
            <a:r>
              <a:rPr lang="en-US" sz="2600" dirty="0">
                <a:solidFill>
                  <a:schemeClr val="bg1"/>
                </a:solidFill>
                <a:latin typeface="Arial Narrow" pitchFamily="34" charset="0"/>
              </a:rPr>
              <a:t>5 - 10 years after diagnosis.</a:t>
            </a:r>
          </a:p>
          <a:p>
            <a:pPr lvl="2" eaLnBrk="1" fontAlgn="auto" hangingPunct="1">
              <a:spcAft>
                <a:spcPts val="0"/>
              </a:spcAft>
              <a:defRPr/>
            </a:pPr>
            <a:r>
              <a:rPr lang="en-US" sz="2600" dirty="0">
                <a:solidFill>
                  <a:schemeClr val="bg1"/>
                </a:solidFill>
                <a:latin typeface="Arial Narrow" pitchFamily="34" charset="0"/>
              </a:rPr>
              <a:t>Patients understand and accept therapy.</a:t>
            </a:r>
            <a:endParaRPr lang="en-US" sz="2600" b="1" dirty="0">
              <a:solidFill>
                <a:schemeClr val="bg1"/>
              </a:solidFill>
              <a:latin typeface="Arial Narrow"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AB164029-1F2D-07FE-CFEF-A42E06C7D363}"/>
              </a:ext>
            </a:extLst>
          </p:cNvPr>
          <p:cNvSpPr>
            <a:spLocks noGrp="1"/>
          </p:cNvSpPr>
          <p:nvPr>
            <p:ph type="title"/>
          </p:nvPr>
        </p:nvSpPr>
        <p:spPr>
          <a:xfrm>
            <a:off x="457200" y="274638"/>
            <a:ext cx="8229600" cy="715962"/>
          </a:xfrm>
          <a:solidFill>
            <a:srgbClr val="FF99CC"/>
          </a:solidFill>
        </p:spPr>
        <p:txBody>
          <a:bodyPr/>
          <a:lstStyle/>
          <a:p>
            <a:pPr eaLnBrk="1" hangingPunct="1"/>
            <a:r>
              <a:rPr lang="en-US" altLang="en-US" sz="2800"/>
              <a:t>Subthalamic Nucleus - anatomy</a:t>
            </a:r>
          </a:p>
        </p:txBody>
      </p:sp>
      <p:pic>
        <p:nvPicPr>
          <p:cNvPr id="12291" name="Picture 2">
            <a:extLst>
              <a:ext uri="{FF2B5EF4-FFF2-40B4-BE49-F238E27FC236}">
                <a16:creationId xmlns:a16="http://schemas.microsoft.com/office/drawing/2014/main" id="{D7FD396A-E0AF-DD23-B6A5-89399C8D3A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463" y="1295400"/>
            <a:ext cx="8872537" cy="479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CB90DBEF-12C4-67DC-B07B-2B0C92AAECC0}"/>
              </a:ext>
            </a:extLst>
          </p:cNvPr>
          <p:cNvSpPr>
            <a:spLocks noGrp="1"/>
          </p:cNvSpPr>
          <p:nvPr>
            <p:ph type="title"/>
          </p:nvPr>
        </p:nvSpPr>
        <p:spPr>
          <a:xfrm>
            <a:off x="685800" y="228600"/>
            <a:ext cx="7772400" cy="533400"/>
          </a:xfrm>
          <a:solidFill>
            <a:srgbClr val="FF99FF"/>
          </a:solidFill>
        </p:spPr>
        <p:txBody>
          <a:bodyPr/>
          <a:lstStyle/>
          <a:p>
            <a:pPr eaLnBrk="1" hangingPunct="1"/>
            <a:r>
              <a:rPr lang="en-US" altLang="en-US" sz="2800"/>
              <a:t>DBS – devices </a:t>
            </a:r>
          </a:p>
        </p:txBody>
      </p:sp>
      <p:pic>
        <p:nvPicPr>
          <p:cNvPr id="13315" name="Picture 2">
            <a:extLst>
              <a:ext uri="{FF2B5EF4-FFF2-40B4-BE49-F238E27FC236}">
                <a16:creationId xmlns:a16="http://schemas.microsoft.com/office/drawing/2014/main" id="{2F5EDAB1-0FFE-B133-AC00-9493283EF801}"/>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20663" y="1981200"/>
            <a:ext cx="3975100" cy="3733800"/>
          </a:xfrm>
          <a:noFill/>
        </p:spPr>
      </p:pic>
      <p:pic>
        <p:nvPicPr>
          <p:cNvPr id="13316" name="Picture 3">
            <a:extLst>
              <a:ext uri="{FF2B5EF4-FFF2-40B4-BE49-F238E27FC236}">
                <a16:creationId xmlns:a16="http://schemas.microsoft.com/office/drawing/2014/main" id="{03C7EBE3-274B-B2C7-737B-163754556D6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8200" y="2057400"/>
            <a:ext cx="4354513" cy="3657600"/>
          </a:xfrm>
          <a:noFill/>
        </p:spPr>
      </p:pic>
      <p:sp>
        <p:nvSpPr>
          <p:cNvPr id="13317" name="TextBox 4">
            <a:extLst>
              <a:ext uri="{FF2B5EF4-FFF2-40B4-BE49-F238E27FC236}">
                <a16:creationId xmlns:a16="http://schemas.microsoft.com/office/drawing/2014/main" id="{895595E0-1439-36D2-5C21-E6257792D9BA}"/>
              </a:ext>
            </a:extLst>
          </p:cNvPr>
          <p:cNvSpPr txBox="1">
            <a:spLocks noChangeArrowheads="1"/>
          </p:cNvSpPr>
          <p:nvPr/>
        </p:nvSpPr>
        <p:spPr bwMode="auto">
          <a:xfrm>
            <a:off x="609600" y="1447800"/>
            <a:ext cx="822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           Electrode                                                                   Pulse generator (battery)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6FFC2C9F-A9C6-724B-9FD1-F02EC5EF8A9B}"/>
              </a:ext>
            </a:extLst>
          </p:cNvPr>
          <p:cNvSpPr>
            <a:spLocks noGrp="1"/>
          </p:cNvSpPr>
          <p:nvPr>
            <p:ph type="title"/>
          </p:nvPr>
        </p:nvSpPr>
        <p:spPr>
          <a:xfrm>
            <a:off x="685800" y="152400"/>
            <a:ext cx="7772400" cy="457200"/>
          </a:xfrm>
          <a:solidFill>
            <a:srgbClr val="FF99FF"/>
          </a:solidFill>
        </p:spPr>
        <p:txBody>
          <a:bodyPr rtlCol="0">
            <a:normAutofit fontScale="90000"/>
          </a:bodyPr>
          <a:lstStyle/>
          <a:p>
            <a:pPr eaLnBrk="1" fontAlgn="auto" hangingPunct="1">
              <a:spcAft>
                <a:spcPts val="0"/>
              </a:spcAft>
              <a:defRPr/>
            </a:pPr>
            <a:r>
              <a:rPr lang="en-US" sz="2800"/>
              <a:t>Microelectrode Recordings for STN </a:t>
            </a:r>
          </a:p>
        </p:txBody>
      </p:sp>
      <p:pic>
        <p:nvPicPr>
          <p:cNvPr id="14339" name="Picture 2">
            <a:extLst>
              <a:ext uri="{FF2B5EF4-FFF2-40B4-BE49-F238E27FC236}">
                <a16:creationId xmlns:a16="http://schemas.microsoft.com/office/drawing/2014/main" id="{72B47EAE-BFE7-23AE-CFBF-0C24757819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85800"/>
            <a:ext cx="8610600"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06B5F6F3-577B-2976-C3A1-D85B1AE1756B}"/>
              </a:ext>
            </a:extLst>
          </p:cNvPr>
          <p:cNvSpPr>
            <a:spLocks noGrp="1"/>
          </p:cNvSpPr>
          <p:nvPr>
            <p:ph type="title"/>
          </p:nvPr>
        </p:nvSpPr>
        <p:spPr>
          <a:xfrm>
            <a:off x="214313" y="142875"/>
            <a:ext cx="8786812" cy="571500"/>
          </a:xfrm>
          <a:solidFill>
            <a:srgbClr val="FF99CC"/>
          </a:solidFill>
        </p:spPr>
        <p:txBody>
          <a:bodyPr/>
          <a:lstStyle/>
          <a:p>
            <a:pPr eaLnBrk="1" hangingPunct="1"/>
            <a:r>
              <a:rPr lang="en-US" altLang="en-US" sz="2800"/>
              <a:t>DBS: Microelectrode recordings</a:t>
            </a:r>
          </a:p>
        </p:txBody>
      </p:sp>
      <p:pic>
        <p:nvPicPr>
          <p:cNvPr id="15363" name="Picture 2">
            <a:extLst>
              <a:ext uri="{FF2B5EF4-FFF2-40B4-BE49-F238E27FC236}">
                <a16:creationId xmlns:a16="http://schemas.microsoft.com/office/drawing/2014/main" id="{B1DEB1B1-8A81-A3BA-6597-51AF31CD027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71500" y="838200"/>
            <a:ext cx="8143875" cy="5842000"/>
          </a:xfr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D3466D26-6DDC-535E-50B2-419CF23444CD}"/>
              </a:ext>
            </a:extLst>
          </p:cNvPr>
          <p:cNvSpPr>
            <a:spLocks noGrp="1"/>
          </p:cNvSpPr>
          <p:nvPr>
            <p:ph type="title"/>
          </p:nvPr>
        </p:nvSpPr>
        <p:spPr>
          <a:xfrm>
            <a:off x="152400" y="152400"/>
            <a:ext cx="8839200" cy="609600"/>
          </a:xfrm>
          <a:solidFill>
            <a:srgbClr val="FF99CC"/>
          </a:solidFill>
        </p:spPr>
        <p:txBody>
          <a:bodyPr/>
          <a:lstStyle/>
          <a:p>
            <a:pPr eaLnBrk="1" hangingPunct="1"/>
            <a:r>
              <a:rPr lang="en-US" altLang="en-US" sz="2800"/>
              <a:t>Is the electrode in the correct place ?</a:t>
            </a:r>
          </a:p>
        </p:txBody>
      </p:sp>
      <p:pic>
        <p:nvPicPr>
          <p:cNvPr id="16387" name="Picture 2">
            <a:extLst>
              <a:ext uri="{FF2B5EF4-FFF2-40B4-BE49-F238E27FC236}">
                <a16:creationId xmlns:a16="http://schemas.microsoft.com/office/drawing/2014/main" id="{09E5AD4D-57CD-59D7-3136-32067B7DE3A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 y="1066800"/>
            <a:ext cx="8991600" cy="5410200"/>
          </a:xfrm>
          <a:solidFill>
            <a:srgbClr val="FF99CC"/>
          </a:solid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1C1B5148-9731-5FDA-40C1-32ABD938B398}"/>
              </a:ext>
            </a:extLst>
          </p:cNvPr>
          <p:cNvSpPr>
            <a:spLocks noGrp="1"/>
          </p:cNvSpPr>
          <p:nvPr>
            <p:ph type="title"/>
          </p:nvPr>
        </p:nvSpPr>
        <p:spPr>
          <a:xfrm>
            <a:off x="304800" y="152400"/>
            <a:ext cx="8610600" cy="533400"/>
          </a:xfrm>
          <a:solidFill>
            <a:srgbClr val="FF99CC"/>
          </a:solidFill>
        </p:spPr>
        <p:txBody>
          <a:bodyPr/>
          <a:lstStyle/>
          <a:p>
            <a:pPr eaLnBrk="1" hangingPunct="1"/>
            <a:r>
              <a:rPr lang="en-US" altLang="en-US" sz="2800">
                <a:latin typeface="Arial" panose="020B0604020202020204" pitchFamily="34" charset="0"/>
              </a:rPr>
              <a:t>DBS for Parkinsonism</a:t>
            </a:r>
          </a:p>
        </p:txBody>
      </p:sp>
      <p:sp>
        <p:nvSpPr>
          <p:cNvPr id="13315" name="Rectangle 3">
            <a:extLst>
              <a:ext uri="{FF2B5EF4-FFF2-40B4-BE49-F238E27FC236}">
                <a16:creationId xmlns:a16="http://schemas.microsoft.com/office/drawing/2014/main" id="{C73C3275-B3F4-295F-420D-22229F395B54}"/>
              </a:ext>
            </a:extLst>
          </p:cNvPr>
          <p:cNvSpPr>
            <a:spLocks noGrp="1" noChangeArrowheads="1"/>
          </p:cNvSpPr>
          <p:nvPr>
            <p:ph idx="1"/>
          </p:nvPr>
        </p:nvSpPr>
        <p:spPr>
          <a:xfrm>
            <a:off x="304800" y="838200"/>
            <a:ext cx="8610600" cy="5867400"/>
          </a:xfrm>
          <a:solidFill>
            <a:schemeClr val="tx2">
              <a:lumMod val="50000"/>
            </a:schemeClr>
          </a:solidFill>
        </p:spPr>
        <p:txBody>
          <a:bodyPr rtlCol="0">
            <a:normAutofit lnSpcReduction="10000"/>
          </a:bodyPr>
          <a:lstStyle/>
          <a:p>
            <a:pPr eaLnBrk="1" fontAlgn="auto" hangingPunct="1">
              <a:spcAft>
                <a:spcPts val="0"/>
              </a:spcAft>
              <a:defRPr/>
            </a:pPr>
            <a:r>
              <a:rPr lang="en-US" sz="2800" dirty="0">
                <a:solidFill>
                  <a:schemeClr val="bg1"/>
                </a:solidFill>
              </a:rPr>
              <a:t>Symptoms which are </a:t>
            </a:r>
            <a:r>
              <a:rPr lang="en-IN" sz="2800" dirty="0">
                <a:solidFill>
                  <a:schemeClr val="bg1"/>
                </a:solidFill>
              </a:rPr>
              <a:t>improved by drug therapy are </a:t>
            </a:r>
            <a:r>
              <a:rPr lang="en-US" sz="2800" dirty="0">
                <a:solidFill>
                  <a:schemeClr val="bg1"/>
                </a:solidFill>
              </a:rPr>
              <a:t>maximally improved with surgery</a:t>
            </a:r>
          </a:p>
          <a:p>
            <a:pPr lvl="2" eaLnBrk="1" fontAlgn="auto" hangingPunct="1">
              <a:spcAft>
                <a:spcPts val="0"/>
              </a:spcAft>
              <a:defRPr/>
            </a:pPr>
            <a:r>
              <a:rPr lang="en-US" sz="2800" dirty="0">
                <a:solidFill>
                  <a:schemeClr val="bg1"/>
                </a:solidFill>
              </a:rPr>
              <a:t> </a:t>
            </a:r>
            <a:r>
              <a:rPr lang="en-US" sz="2600" dirty="0">
                <a:solidFill>
                  <a:schemeClr val="bg1"/>
                </a:solidFill>
              </a:rPr>
              <a:t>Tremor 80%-100%</a:t>
            </a:r>
          </a:p>
          <a:p>
            <a:pPr lvl="2" eaLnBrk="1" fontAlgn="auto" hangingPunct="1">
              <a:spcAft>
                <a:spcPts val="0"/>
              </a:spcAft>
              <a:defRPr/>
            </a:pPr>
            <a:r>
              <a:rPr lang="en-US" sz="2600" dirty="0">
                <a:solidFill>
                  <a:schemeClr val="bg1"/>
                </a:solidFill>
              </a:rPr>
              <a:t> Slowness (</a:t>
            </a:r>
            <a:r>
              <a:rPr lang="en-US" sz="2600" dirty="0" err="1">
                <a:solidFill>
                  <a:schemeClr val="bg1"/>
                </a:solidFill>
              </a:rPr>
              <a:t>Bradykinesia</a:t>
            </a:r>
            <a:r>
              <a:rPr lang="en-US" sz="2600" dirty="0">
                <a:solidFill>
                  <a:schemeClr val="bg1"/>
                </a:solidFill>
              </a:rPr>
              <a:t>) 50%-60%</a:t>
            </a:r>
          </a:p>
          <a:p>
            <a:pPr lvl="2" eaLnBrk="1" fontAlgn="auto" hangingPunct="1">
              <a:spcAft>
                <a:spcPts val="0"/>
              </a:spcAft>
              <a:defRPr/>
            </a:pPr>
            <a:r>
              <a:rPr lang="en-US" sz="2600" dirty="0">
                <a:solidFill>
                  <a:schemeClr val="bg1"/>
                </a:solidFill>
              </a:rPr>
              <a:t> Stiffness (Rigidity) 50%-70%</a:t>
            </a:r>
          </a:p>
          <a:p>
            <a:pPr lvl="2" eaLnBrk="1" fontAlgn="auto" hangingPunct="1">
              <a:spcAft>
                <a:spcPts val="0"/>
              </a:spcAft>
              <a:defRPr/>
            </a:pPr>
            <a:r>
              <a:rPr lang="en-IN" sz="2600" dirty="0">
                <a:solidFill>
                  <a:schemeClr val="bg1"/>
                </a:solidFill>
              </a:rPr>
              <a:t> Gait, Freezing, and Balance 50%</a:t>
            </a:r>
          </a:p>
          <a:p>
            <a:pPr lvl="2" eaLnBrk="1" fontAlgn="auto" hangingPunct="1">
              <a:spcAft>
                <a:spcPts val="0"/>
              </a:spcAft>
              <a:defRPr/>
            </a:pPr>
            <a:r>
              <a:rPr lang="en-US" sz="2600" dirty="0" err="1">
                <a:solidFill>
                  <a:schemeClr val="bg1"/>
                </a:solidFill>
              </a:rPr>
              <a:t>Dyskinesias</a:t>
            </a:r>
            <a:r>
              <a:rPr lang="en-US" sz="2600" dirty="0">
                <a:solidFill>
                  <a:schemeClr val="bg1"/>
                </a:solidFill>
              </a:rPr>
              <a:t> &amp; </a:t>
            </a:r>
            <a:r>
              <a:rPr lang="en-US" sz="2600" dirty="0" err="1">
                <a:solidFill>
                  <a:schemeClr val="bg1"/>
                </a:solidFill>
              </a:rPr>
              <a:t>Dystonia</a:t>
            </a:r>
            <a:r>
              <a:rPr lang="en-US" sz="2600" dirty="0">
                <a:solidFill>
                  <a:schemeClr val="bg1"/>
                </a:solidFill>
              </a:rPr>
              <a:t>  (drug induced) 80%- 90%</a:t>
            </a:r>
          </a:p>
          <a:p>
            <a:pPr lvl="2" eaLnBrk="1" fontAlgn="auto" hangingPunct="1">
              <a:spcAft>
                <a:spcPts val="0"/>
              </a:spcAft>
              <a:defRPr/>
            </a:pPr>
            <a:r>
              <a:rPr lang="en-US" sz="2600" dirty="0">
                <a:solidFill>
                  <a:schemeClr val="bg1"/>
                </a:solidFill>
              </a:rPr>
              <a:t>Motor fluctuations virtually eliminated</a:t>
            </a:r>
          </a:p>
          <a:p>
            <a:pPr eaLnBrk="1" fontAlgn="auto" hangingPunct="1">
              <a:spcAft>
                <a:spcPts val="0"/>
              </a:spcAft>
              <a:defRPr/>
            </a:pPr>
            <a:r>
              <a:rPr lang="en-US" sz="2800" dirty="0">
                <a:solidFill>
                  <a:schemeClr val="bg1"/>
                </a:solidFill>
              </a:rPr>
              <a:t>Independence and quality of life substantially improved.</a:t>
            </a:r>
          </a:p>
          <a:p>
            <a:pPr eaLnBrk="1" fontAlgn="auto" hangingPunct="1">
              <a:spcAft>
                <a:spcPts val="0"/>
              </a:spcAft>
              <a:defRPr/>
            </a:pPr>
            <a:r>
              <a:rPr lang="en-US" sz="2800" dirty="0">
                <a:solidFill>
                  <a:schemeClr val="bg1"/>
                </a:solidFill>
              </a:rPr>
              <a:t>Complications include haemorrhage (2-3%), Infection (1 -3%), mechanical hardware breakage (1-5%) and cognitive decline (2%).</a:t>
            </a:r>
          </a:p>
        </p:txBody>
      </p:sp>
      <p:cxnSp>
        <p:nvCxnSpPr>
          <p:cNvPr id="7" name="Straight Arrow Connector 6">
            <a:extLst>
              <a:ext uri="{FF2B5EF4-FFF2-40B4-BE49-F238E27FC236}">
                <a16:creationId xmlns:a16="http://schemas.microsoft.com/office/drawing/2014/main" id="{D7098514-129C-CE19-C9FE-942A8EC8C0AB}"/>
              </a:ext>
            </a:extLst>
          </p:cNvPr>
          <p:cNvCxnSpPr/>
          <p:nvPr/>
        </p:nvCxnSpPr>
        <p:spPr>
          <a:xfrm rot="5400000">
            <a:off x="7964488" y="3541712"/>
            <a:ext cx="533400" cy="3175"/>
          </a:xfrm>
          <a:prstGeom prst="straightConnector1">
            <a:avLst/>
          </a:prstGeom>
          <a:ln>
            <a:solidFill>
              <a:srgbClr val="CCCCFF"/>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D7766610-F6FF-0DA7-C390-9AD0773E7B75}"/>
              </a:ext>
            </a:extLst>
          </p:cNvPr>
          <p:cNvCxnSpPr/>
          <p:nvPr/>
        </p:nvCxnSpPr>
        <p:spPr>
          <a:xfrm rot="5400000" flipH="1" flipV="1">
            <a:off x="4040188" y="1751012"/>
            <a:ext cx="304800" cy="3175"/>
          </a:xfrm>
          <a:prstGeom prst="straightConnector1">
            <a:avLst/>
          </a:prstGeom>
          <a:ln>
            <a:solidFill>
              <a:srgbClr val="CCCCFF"/>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491F095-2CA3-352A-01F0-D3F1134AE3E5}"/>
              </a:ext>
            </a:extLst>
          </p:cNvPr>
          <p:cNvCxnSpPr/>
          <p:nvPr/>
        </p:nvCxnSpPr>
        <p:spPr>
          <a:xfrm rot="5400000" flipH="1" flipV="1">
            <a:off x="6097587" y="2208213"/>
            <a:ext cx="303213" cy="1588"/>
          </a:xfrm>
          <a:prstGeom prst="straightConnector1">
            <a:avLst/>
          </a:prstGeom>
          <a:ln>
            <a:solidFill>
              <a:srgbClr val="CCCCFF"/>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13D5C76-950A-32E3-8632-529E1ADB2576}"/>
              </a:ext>
            </a:extLst>
          </p:cNvPr>
          <p:cNvCxnSpPr/>
          <p:nvPr/>
        </p:nvCxnSpPr>
        <p:spPr>
          <a:xfrm rot="5400000" flipH="1" flipV="1">
            <a:off x="5297488" y="2627312"/>
            <a:ext cx="381000" cy="3175"/>
          </a:xfrm>
          <a:prstGeom prst="straightConnector1">
            <a:avLst/>
          </a:prstGeom>
          <a:ln>
            <a:solidFill>
              <a:srgbClr val="CCCCFF"/>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0477FAA-63DC-589F-0A66-701A46138784}"/>
              </a:ext>
            </a:extLst>
          </p:cNvPr>
          <p:cNvCxnSpPr/>
          <p:nvPr/>
        </p:nvCxnSpPr>
        <p:spPr>
          <a:xfrm rot="5400000" flipH="1" flipV="1">
            <a:off x="5830888" y="3084512"/>
            <a:ext cx="381000" cy="3175"/>
          </a:xfrm>
          <a:prstGeom prst="straightConnector1">
            <a:avLst/>
          </a:prstGeom>
          <a:ln>
            <a:solidFill>
              <a:srgbClr val="CCCCFF"/>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D7445D7A-5231-DFE2-B6FD-5830B6E8AD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219200"/>
            <a:ext cx="4694238" cy="539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4" descr="C:\Users\drmanku\Desktop\DSC09123.JPG">
            <a:extLst>
              <a:ext uri="{FF2B5EF4-FFF2-40B4-BE49-F238E27FC236}">
                <a16:creationId xmlns:a16="http://schemas.microsoft.com/office/drawing/2014/main" id="{3C2175D9-5B62-ACD6-0D6F-1F73A15928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6650" y="1211263"/>
            <a:ext cx="4159250"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Box 3">
            <a:extLst>
              <a:ext uri="{FF2B5EF4-FFF2-40B4-BE49-F238E27FC236}">
                <a16:creationId xmlns:a16="http://schemas.microsoft.com/office/drawing/2014/main" id="{4C25D67D-D1E5-1315-5795-53A725036403}"/>
              </a:ext>
            </a:extLst>
          </p:cNvPr>
          <p:cNvSpPr txBox="1">
            <a:spLocks noChangeArrowheads="1"/>
          </p:cNvSpPr>
          <p:nvPr/>
        </p:nvSpPr>
        <p:spPr bwMode="auto">
          <a:xfrm>
            <a:off x="808038" y="258763"/>
            <a:ext cx="7924800" cy="522287"/>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800"/>
              <a:t>DBS for Parkinsonism – Post operative X rays. </a:t>
            </a:r>
            <a:endParaRPr lang="en-IN" altLang="en-US" sz="2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609FF505-6E52-32EB-C746-41382E730D6D}"/>
              </a:ext>
            </a:extLst>
          </p:cNvPr>
          <p:cNvSpPr>
            <a:spLocks noGrp="1"/>
          </p:cNvSpPr>
          <p:nvPr>
            <p:ph type="title"/>
          </p:nvPr>
        </p:nvSpPr>
        <p:spPr>
          <a:xfrm>
            <a:off x="457200" y="142875"/>
            <a:ext cx="8229600" cy="571500"/>
          </a:xfrm>
        </p:spPr>
        <p:txBody>
          <a:bodyPr/>
          <a:lstStyle/>
          <a:p>
            <a:pPr eaLnBrk="1" hangingPunct="1"/>
            <a:r>
              <a:rPr lang="en-US" altLang="en-US" sz="2800"/>
              <a:t>Chest X ray after surgery</a:t>
            </a:r>
            <a:endParaRPr lang="en-IN" altLang="en-US" sz="2800"/>
          </a:p>
        </p:txBody>
      </p:sp>
      <p:pic>
        <p:nvPicPr>
          <p:cNvPr id="19459" name="Picture 3" descr="C:\Users\drmanku\Desktop\DSC09126.JPG">
            <a:extLst>
              <a:ext uri="{FF2B5EF4-FFF2-40B4-BE49-F238E27FC236}">
                <a16:creationId xmlns:a16="http://schemas.microsoft.com/office/drawing/2014/main" id="{A75A3233-A827-704E-CBA1-602BD565F54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28688" y="714375"/>
            <a:ext cx="7866062" cy="589915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2CB76676-0CEC-8DDD-7249-20A6694F4E9F}"/>
              </a:ext>
            </a:extLst>
          </p:cNvPr>
          <p:cNvSpPr>
            <a:spLocks noGrp="1"/>
          </p:cNvSpPr>
          <p:nvPr>
            <p:ph type="title"/>
          </p:nvPr>
        </p:nvSpPr>
        <p:spPr>
          <a:xfrm>
            <a:off x="457200" y="142875"/>
            <a:ext cx="8229600" cy="428625"/>
          </a:xfrm>
        </p:spPr>
        <p:txBody>
          <a:bodyPr>
            <a:normAutofit fontScale="90000"/>
          </a:bodyPr>
          <a:lstStyle/>
          <a:p>
            <a:pPr eaLnBrk="1" hangingPunct="1">
              <a:defRPr/>
            </a:pPr>
            <a:r>
              <a:rPr lang="en-US" sz="2800"/>
              <a:t>CT scan after surgery</a:t>
            </a:r>
            <a:endParaRPr lang="en-IN" sz="2800"/>
          </a:p>
        </p:txBody>
      </p:sp>
      <p:pic>
        <p:nvPicPr>
          <p:cNvPr id="20483" name="Picture 2">
            <a:extLst>
              <a:ext uri="{FF2B5EF4-FFF2-40B4-BE49-F238E27FC236}">
                <a16:creationId xmlns:a16="http://schemas.microsoft.com/office/drawing/2014/main" id="{203CEC53-CF09-9DDA-4BB6-54219FE70DA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14438" y="571500"/>
            <a:ext cx="7129462" cy="6086475"/>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B2C563BD-61E2-7B08-F5AD-DABF4371A6DC}"/>
              </a:ext>
            </a:extLst>
          </p:cNvPr>
          <p:cNvSpPr>
            <a:spLocks noGrp="1"/>
          </p:cNvSpPr>
          <p:nvPr>
            <p:ph type="title"/>
          </p:nvPr>
        </p:nvSpPr>
        <p:spPr>
          <a:xfrm>
            <a:off x="304800" y="152400"/>
            <a:ext cx="8610600" cy="457200"/>
          </a:xfrm>
          <a:solidFill>
            <a:srgbClr val="FF99FF"/>
          </a:solidFill>
        </p:spPr>
        <p:txBody>
          <a:bodyPr/>
          <a:lstStyle/>
          <a:p>
            <a:pPr eaLnBrk="1" hangingPunct="1"/>
            <a:r>
              <a:rPr lang="en-US" altLang="en-US" sz="2800"/>
              <a:t>Neurosurgery for psychiatry disorders</a:t>
            </a:r>
          </a:p>
        </p:txBody>
      </p:sp>
      <p:sp>
        <p:nvSpPr>
          <p:cNvPr id="46083" name="Rectangle 3">
            <a:extLst>
              <a:ext uri="{FF2B5EF4-FFF2-40B4-BE49-F238E27FC236}">
                <a16:creationId xmlns:a16="http://schemas.microsoft.com/office/drawing/2014/main" id="{BAB7C6BB-D9EA-A754-2C40-FAF4E26E76CF}"/>
              </a:ext>
            </a:extLst>
          </p:cNvPr>
          <p:cNvSpPr>
            <a:spLocks noGrp="1" noChangeArrowheads="1"/>
          </p:cNvSpPr>
          <p:nvPr>
            <p:ph idx="1"/>
          </p:nvPr>
        </p:nvSpPr>
        <p:spPr>
          <a:xfrm>
            <a:off x="304800" y="762000"/>
            <a:ext cx="8686800" cy="5943600"/>
          </a:xfrm>
          <a:solidFill>
            <a:schemeClr val="tx2">
              <a:lumMod val="50000"/>
            </a:schemeClr>
          </a:solidFill>
        </p:spPr>
        <p:txBody>
          <a:bodyPr rtlCol="0">
            <a:normAutofit lnSpcReduction="10000"/>
          </a:bodyPr>
          <a:lstStyle/>
          <a:p>
            <a:pPr marL="609600" indent="-609600" eaLnBrk="1" fontAlgn="auto" hangingPunct="1">
              <a:spcBef>
                <a:spcPct val="0"/>
              </a:spcBef>
              <a:spcAft>
                <a:spcPts val="0"/>
              </a:spcAft>
              <a:defRPr/>
            </a:pPr>
            <a:r>
              <a:rPr lang="en-US" sz="2800" dirty="0">
                <a:solidFill>
                  <a:schemeClr val="bg1"/>
                </a:solidFill>
                <a:latin typeface="Arial Narrow" panose="020B0606020202030204" pitchFamily="34" charset="0"/>
              </a:rPr>
              <a:t>Previously various procedures like </a:t>
            </a:r>
            <a:r>
              <a:rPr lang="en-US" sz="2800" dirty="0" err="1">
                <a:solidFill>
                  <a:schemeClr val="bg1"/>
                </a:solidFill>
                <a:latin typeface="Arial Narrow" panose="020B0606020202030204" pitchFamily="34" charset="0"/>
              </a:rPr>
              <a:t>cingulotomy</a:t>
            </a:r>
            <a:r>
              <a:rPr lang="en-US" sz="2800" dirty="0">
                <a:solidFill>
                  <a:schemeClr val="bg1"/>
                </a:solidFill>
                <a:latin typeface="Arial Narrow" panose="020B0606020202030204" pitchFamily="34" charset="0"/>
              </a:rPr>
              <a:t>, various </a:t>
            </a:r>
            <a:r>
              <a:rPr lang="en-US" sz="2800" dirty="0" err="1">
                <a:solidFill>
                  <a:schemeClr val="bg1"/>
                </a:solidFill>
                <a:latin typeface="Arial Narrow" panose="020B0606020202030204" pitchFamily="34" charset="0"/>
              </a:rPr>
              <a:t>tractomies</a:t>
            </a:r>
            <a:r>
              <a:rPr lang="en-US" sz="2800" dirty="0">
                <a:solidFill>
                  <a:schemeClr val="bg1"/>
                </a:solidFill>
                <a:latin typeface="Arial Narrow" panose="020B0606020202030204" pitchFamily="34" charset="0"/>
              </a:rPr>
              <a:t> etc were done with highly variable and unpredictable results. So not used now.</a:t>
            </a:r>
          </a:p>
          <a:p>
            <a:pPr marL="609600" indent="-609600" eaLnBrk="1" fontAlgn="auto" hangingPunct="1">
              <a:spcBef>
                <a:spcPct val="0"/>
              </a:spcBef>
              <a:spcAft>
                <a:spcPts val="0"/>
              </a:spcAft>
              <a:defRPr/>
            </a:pPr>
            <a:r>
              <a:rPr lang="en-US" sz="2800" dirty="0">
                <a:solidFill>
                  <a:schemeClr val="bg1"/>
                </a:solidFill>
                <a:latin typeface="Arial Narrow" panose="020B0606020202030204" pitchFamily="34" charset="0"/>
              </a:rPr>
              <a:t>Presently DBS useful for some conditions.</a:t>
            </a:r>
          </a:p>
          <a:p>
            <a:pPr eaLnBrk="1" fontAlgn="auto" hangingPunct="1">
              <a:spcAft>
                <a:spcPts val="0"/>
              </a:spcAft>
              <a:buFontTx/>
              <a:buNone/>
              <a:defRPr/>
            </a:pPr>
            <a:r>
              <a:rPr lang="fr-FR" sz="2800" dirty="0">
                <a:solidFill>
                  <a:schemeClr val="bg1"/>
                </a:solidFill>
                <a:latin typeface="Arial Narrow" panose="020B0606020202030204" pitchFamily="34" charset="0"/>
              </a:rPr>
              <a:t>             1. </a:t>
            </a:r>
            <a:r>
              <a:rPr lang="fr-FR" sz="2800" dirty="0" err="1">
                <a:solidFill>
                  <a:schemeClr val="bg1"/>
                </a:solidFill>
                <a:latin typeface="Arial Narrow" panose="020B0606020202030204" pitchFamily="34" charset="0"/>
              </a:rPr>
              <a:t>Intractable</a:t>
            </a:r>
            <a:r>
              <a:rPr lang="fr-FR" sz="2800" dirty="0">
                <a:solidFill>
                  <a:schemeClr val="bg1"/>
                </a:solidFill>
                <a:latin typeface="Arial Narrow" panose="020B0606020202030204" pitchFamily="34" charset="0"/>
              </a:rPr>
              <a:t> obsessive compulsive </a:t>
            </a:r>
            <a:r>
              <a:rPr lang="fr-FR" sz="2800" dirty="0" err="1">
                <a:solidFill>
                  <a:schemeClr val="bg1"/>
                </a:solidFill>
                <a:latin typeface="Arial Narrow" panose="020B0606020202030204" pitchFamily="34" charset="0"/>
              </a:rPr>
              <a:t>disease</a:t>
            </a:r>
            <a:endParaRPr lang="fr-FR" sz="2800" dirty="0">
              <a:solidFill>
                <a:schemeClr val="bg1"/>
              </a:solidFill>
              <a:latin typeface="Arial Narrow" panose="020B0606020202030204" pitchFamily="34" charset="0"/>
            </a:endParaRPr>
          </a:p>
          <a:p>
            <a:pPr eaLnBrk="1" fontAlgn="auto" hangingPunct="1">
              <a:spcAft>
                <a:spcPts val="0"/>
              </a:spcAft>
              <a:buFontTx/>
              <a:buNone/>
              <a:defRPr/>
            </a:pPr>
            <a:r>
              <a:rPr lang="en-US" sz="2800" dirty="0">
                <a:solidFill>
                  <a:schemeClr val="bg1"/>
                </a:solidFill>
                <a:latin typeface="Arial Narrow" panose="020B0606020202030204" pitchFamily="34" charset="0"/>
              </a:rPr>
              <a:t>             2. Intractable depression</a:t>
            </a:r>
          </a:p>
          <a:p>
            <a:pPr eaLnBrk="1" fontAlgn="auto" hangingPunct="1">
              <a:spcAft>
                <a:spcPts val="0"/>
              </a:spcAft>
              <a:buFontTx/>
              <a:buNone/>
              <a:defRPr/>
            </a:pPr>
            <a:r>
              <a:rPr lang="en-US" sz="2800" dirty="0">
                <a:solidFill>
                  <a:schemeClr val="bg1"/>
                </a:solidFill>
                <a:latin typeface="Arial Narrow" panose="020B0606020202030204" pitchFamily="34" charset="0"/>
              </a:rPr>
              <a:t>             3. </a:t>
            </a:r>
            <a:r>
              <a:rPr lang="en-US" sz="2800" dirty="0" err="1">
                <a:solidFill>
                  <a:schemeClr val="bg1"/>
                </a:solidFill>
                <a:latin typeface="Arial Narrow" panose="020B0606020202030204" pitchFamily="34" charset="0"/>
              </a:rPr>
              <a:t>Tourettes</a:t>
            </a:r>
            <a:r>
              <a:rPr lang="en-US" sz="2800" dirty="0">
                <a:solidFill>
                  <a:schemeClr val="bg1"/>
                </a:solidFill>
                <a:latin typeface="Arial Narrow" panose="020B0606020202030204" pitchFamily="34" charset="0"/>
              </a:rPr>
              <a:t>’ syndrome.</a:t>
            </a:r>
          </a:p>
          <a:p>
            <a:pPr eaLnBrk="1" fontAlgn="auto" hangingPunct="1">
              <a:spcAft>
                <a:spcPts val="0"/>
              </a:spcAft>
              <a:buFontTx/>
              <a:buNone/>
              <a:defRPr/>
            </a:pPr>
            <a:r>
              <a:rPr lang="en-US" sz="2800" dirty="0">
                <a:solidFill>
                  <a:schemeClr val="bg1"/>
                </a:solidFill>
                <a:latin typeface="Arial Narrow" panose="020B0606020202030204" pitchFamily="34" charset="0"/>
              </a:rPr>
              <a:t>             4.Refractory addiction</a:t>
            </a:r>
          </a:p>
          <a:p>
            <a:pPr eaLnBrk="1" fontAlgn="auto" hangingPunct="1">
              <a:spcAft>
                <a:spcPts val="0"/>
              </a:spcAft>
              <a:buFontTx/>
              <a:buNone/>
              <a:defRPr/>
            </a:pPr>
            <a:r>
              <a:rPr lang="en-US" sz="2800" dirty="0">
                <a:solidFill>
                  <a:schemeClr val="bg1"/>
                </a:solidFill>
                <a:latin typeface="Arial Narrow" panose="020B0606020202030204" pitchFamily="34" charset="0"/>
              </a:rPr>
              <a:t>             5. Tardive dyskinesia</a:t>
            </a:r>
          </a:p>
          <a:p>
            <a:pPr eaLnBrk="1" fontAlgn="auto" hangingPunct="1">
              <a:spcAft>
                <a:spcPts val="0"/>
              </a:spcAft>
              <a:buFontTx/>
              <a:buNone/>
              <a:defRPr/>
            </a:pPr>
            <a:r>
              <a:rPr lang="en-US" sz="2800" dirty="0">
                <a:solidFill>
                  <a:schemeClr val="bg1"/>
                </a:solidFill>
                <a:latin typeface="Arial Narrow" panose="020B0606020202030204" pitchFamily="34" charset="0"/>
              </a:rPr>
              <a:t>             6. Aggressive </a:t>
            </a:r>
            <a:r>
              <a:rPr lang="en-US" sz="2800" dirty="0" err="1">
                <a:solidFill>
                  <a:schemeClr val="bg1"/>
                </a:solidFill>
                <a:latin typeface="Arial Narrow" panose="020B0606020202030204" pitchFamily="34" charset="0"/>
              </a:rPr>
              <a:t>behaviour</a:t>
            </a:r>
            <a:r>
              <a:rPr lang="en-US" sz="2800" dirty="0">
                <a:solidFill>
                  <a:schemeClr val="bg1"/>
                </a:solidFill>
                <a:latin typeface="Arial Narrow" panose="020B0606020202030204" pitchFamily="34" charset="0"/>
              </a:rPr>
              <a:t> in autism</a:t>
            </a:r>
          </a:p>
          <a:p>
            <a:pPr eaLnBrk="1" fontAlgn="auto" hangingPunct="1">
              <a:spcAft>
                <a:spcPts val="0"/>
              </a:spcAft>
              <a:buFontTx/>
              <a:buNone/>
              <a:defRPr/>
            </a:pPr>
            <a:r>
              <a:rPr lang="en-US" sz="2800" dirty="0">
                <a:solidFill>
                  <a:schemeClr val="bg1"/>
                </a:solidFill>
                <a:latin typeface="Arial Narrow" panose="020B0606020202030204" pitchFamily="34" charset="0"/>
              </a:rPr>
              <a:t>             7. Post Traumatic Stress disorders</a:t>
            </a:r>
          </a:p>
          <a:p>
            <a:pPr eaLnBrk="1" fontAlgn="auto" hangingPunct="1">
              <a:spcAft>
                <a:spcPts val="0"/>
              </a:spcAft>
              <a:buFontTx/>
              <a:buNone/>
              <a:defRPr/>
            </a:pPr>
            <a:r>
              <a:rPr lang="en-US" sz="2800" dirty="0">
                <a:solidFill>
                  <a:schemeClr val="bg1"/>
                </a:solidFill>
                <a:latin typeface="Arial Narrow" panose="020B0606020202030204" pitchFamily="34" charset="0"/>
              </a:rPr>
              <a:t>             8. Selected cases of schizophrenia (not perfected yet) </a:t>
            </a:r>
          </a:p>
          <a:p>
            <a:pPr eaLnBrk="1" fontAlgn="auto" hangingPunct="1">
              <a:spcAft>
                <a:spcPts val="0"/>
              </a:spcAft>
              <a:buFontTx/>
              <a:buNone/>
              <a:defRPr/>
            </a:pPr>
            <a:r>
              <a:rPr lang="en-US" sz="2800" dirty="0">
                <a:solidFill>
                  <a:schemeClr val="bg1"/>
                </a:solidFill>
                <a:latin typeface="Arial Narrow" panose="020B0606020202030204" pitchFamily="34" charset="0"/>
              </a:rPr>
              <a:t>      </a:t>
            </a:r>
            <a:endParaRPr lang="en-US" sz="2800" dirty="0">
              <a:solidFill>
                <a:srgbClr val="CC99FF"/>
              </a:solidFill>
              <a:latin typeface="Arial Narrow" panose="020B060602020203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54F24873-B60C-7ED5-5476-22517403C55B}"/>
              </a:ext>
            </a:extLst>
          </p:cNvPr>
          <p:cNvSpPr>
            <a:spLocks noGrp="1" noChangeArrowheads="1"/>
          </p:cNvSpPr>
          <p:nvPr>
            <p:ph type="title"/>
          </p:nvPr>
        </p:nvSpPr>
        <p:spPr>
          <a:xfrm>
            <a:off x="228600" y="152400"/>
            <a:ext cx="8686800" cy="457200"/>
          </a:xfrm>
          <a:solidFill>
            <a:srgbClr val="FF99FF"/>
          </a:solidFill>
        </p:spPr>
        <p:txBody>
          <a:bodyPr rtlCol="0">
            <a:normAutofit fontScale="90000"/>
          </a:bodyPr>
          <a:lstStyle/>
          <a:p>
            <a:pPr eaLnBrk="1" fontAlgn="auto" hangingPunct="1">
              <a:spcAft>
                <a:spcPts val="0"/>
              </a:spcAft>
              <a:defRPr/>
            </a:pPr>
            <a:r>
              <a:rPr lang="en-US" sz="2800"/>
              <a:t>DBS for addiction</a:t>
            </a:r>
          </a:p>
        </p:txBody>
      </p:sp>
      <p:sp>
        <p:nvSpPr>
          <p:cNvPr id="30723" name="Rectangle 3">
            <a:extLst>
              <a:ext uri="{FF2B5EF4-FFF2-40B4-BE49-F238E27FC236}">
                <a16:creationId xmlns:a16="http://schemas.microsoft.com/office/drawing/2014/main" id="{CF8D9D87-552A-F0E6-F0CA-1C896C468992}"/>
              </a:ext>
            </a:extLst>
          </p:cNvPr>
          <p:cNvSpPr>
            <a:spLocks noGrp="1" noChangeArrowheads="1"/>
          </p:cNvSpPr>
          <p:nvPr>
            <p:ph idx="1"/>
          </p:nvPr>
        </p:nvSpPr>
        <p:spPr>
          <a:xfrm>
            <a:off x="304800" y="762000"/>
            <a:ext cx="8686800" cy="5867400"/>
          </a:xfrm>
          <a:solidFill>
            <a:schemeClr val="tx2">
              <a:lumMod val="50000"/>
            </a:schemeClr>
          </a:solidFill>
        </p:spPr>
        <p:txBody>
          <a:bodyPr/>
          <a:lstStyle/>
          <a:p>
            <a:pPr eaLnBrk="1" hangingPunct="1">
              <a:defRPr/>
            </a:pPr>
            <a:r>
              <a:rPr lang="en-US" altLang="en-US" sz="2800" dirty="0">
                <a:solidFill>
                  <a:schemeClr val="bg1"/>
                </a:solidFill>
                <a:latin typeface="Arial Narrow" pitchFamily="34" charset="0"/>
              </a:rPr>
              <a:t>PET </a:t>
            </a:r>
            <a:r>
              <a:rPr lang="en-IN" altLang="en-US" sz="2800" dirty="0">
                <a:solidFill>
                  <a:schemeClr val="bg1"/>
                </a:solidFill>
                <a:latin typeface="Arial Narrow" pitchFamily="34" charset="0"/>
              </a:rPr>
              <a:t>studies have shown that, when an individual takes a psychoactive substance, dopamine is released in the nucleus </a:t>
            </a:r>
            <a:r>
              <a:rPr lang="en-IN" altLang="en-US" sz="2800" dirty="0" err="1">
                <a:solidFill>
                  <a:schemeClr val="bg1"/>
                </a:solidFill>
                <a:latin typeface="Arial Narrow" pitchFamily="34" charset="0"/>
              </a:rPr>
              <a:t>accumbens</a:t>
            </a:r>
            <a:r>
              <a:rPr lang="en-IN" altLang="en-US" sz="2800" dirty="0">
                <a:solidFill>
                  <a:schemeClr val="bg1"/>
                </a:solidFill>
                <a:latin typeface="Arial Narrow" pitchFamily="34" charset="0"/>
              </a:rPr>
              <a:t>, which causes “the high”.</a:t>
            </a:r>
          </a:p>
          <a:p>
            <a:pPr eaLnBrk="1" hangingPunct="1">
              <a:defRPr/>
            </a:pPr>
            <a:r>
              <a:rPr lang="en-US" altLang="en-US" sz="2800" dirty="0">
                <a:solidFill>
                  <a:schemeClr val="bg1"/>
                </a:solidFill>
                <a:latin typeface="Arial Narrow" pitchFamily="34" charset="0"/>
              </a:rPr>
              <a:t>By an increased </a:t>
            </a:r>
            <a:r>
              <a:rPr lang="en-IN" altLang="en-US" sz="2800" dirty="0">
                <a:solidFill>
                  <a:schemeClr val="bg1"/>
                </a:solidFill>
                <a:latin typeface="Arial Narrow" pitchFamily="34" charset="0"/>
              </a:rPr>
              <a:t>dopamine release in the nucleus </a:t>
            </a:r>
            <a:r>
              <a:rPr lang="en-IN" altLang="en-US" sz="2800" dirty="0" err="1">
                <a:solidFill>
                  <a:schemeClr val="bg1"/>
                </a:solidFill>
                <a:latin typeface="Arial Narrow" pitchFamily="34" charset="0"/>
              </a:rPr>
              <a:t>accumbens</a:t>
            </a:r>
            <a:r>
              <a:rPr lang="en-IN" altLang="en-US" sz="2800" dirty="0">
                <a:solidFill>
                  <a:schemeClr val="bg1"/>
                </a:solidFill>
                <a:latin typeface="Arial Narrow" pitchFamily="34" charset="0"/>
              </a:rPr>
              <a:t>, the inhibition of the output neurons is decreased, which causes activation </a:t>
            </a:r>
            <a:r>
              <a:rPr lang="en-US" altLang="en-US" sz="2800" dirty="0">
                <a:solidFill>
                  <a:schemeClr val="bg1"/>
                </a:solidFill>
                <a:latin typeface="Arial Narrow" pitchFamily="34" charset="0"/>
              </a:rPr>
              <a:t>of the reward system.</a:t>
            </a:r>
          </a:p>
          <a:p>
            <a:pPr eaLnBrk="1" hangingPunct="1">
              <a:defRPr/>
            </a:pPr>
            <a:r>
              <a:rPr lang="en-US" altLang="en-US" sz="2800" dirty="0">
                <a:solidFill>
                  <a:schemeClr val="bg1"/>
                </a:solidFill>
                <a:latin typeface="Arial Narrow" pitchFamily="34" charset="0"/>
              </a:rPr>
              <a:t>Case series and reports have shown DBS of nucleus </a:t>
            </a:r>
            <a:r>
              <a:rPr lang="en-US" altLang="en-US" sz="2800" dirty="0" err="1">
                <a:solidFill>
                  <a:schemeClr val="bg1"/>
                </a:solidFill>
                <a:latin typeface="Arial Narrow" pitchFamily="34" charset="0"/>
              </a:rPr>
              <a:t>accumbens</a:t>
            </a:r>
            <a:r>
              <a:rPr lang="en-US" altLang="en-US" sz="2800" dirty="0">
                <a:solidFill>
                  <a:schemeClr val="bg1"/>
                </a:solidFill>
                <a:latin typeface="Arial Narrow" pitchFamily="34" charset="0"/>
              </a:rPr>
              <a:t> causes reduction in alcohol, nicotine and heroin intake in human beings.</a:t>
            </a:r>
          </a:p>
          <a:p>
            <a:pPr eaLnBrk="1" hangingPunct="1">
              <a:defRPr/>
            </a:pPr>
            <a:r>
              <a:rPr lang="en-US" altLang="en-US" sz="2800" dirty="0">
                <a:solidFill>
                  <a:schemeClr val="bg1"/>
                </a:solidFill>
                <a:latin typeface="Arial Narrow" pitchFamily="34" charset="0"/>
              </a:rPr>
              <a:t>Studies in lab animals have also shown the same results.</a:t>
            </a:r>
          </a:p>
          <a:p>
            <a:pPr eaLnBrk="1" hangingPunct="1">
              <a:defRPr/>
            </a:pPr>
            <a:r>
              <a:rPr lang="en-US" altLang="en-US" sz="2800" dirty="0">
                <a:solidFill>
                  <a:schemeClr val="bg1"/>
                </a:solidFill>
                <a:latin typeface="Arial Narrow" pitchFamily="34" charset="0"/>
              </a:rPr>
              <a:t>DBS of nucleus </a:t>
            </a:r>
            <a:r>
              <a:rPr lang="en-US" altLang="en-US" sz="2800" dirty="0" err="1">
                <a:solidFill>
                  <a:schemeClr val="bg1"/>
                </a:solidFill>
                <a:latin typeface="Arial Narrow" pitchFamily="34" charset="0"/>
              </a:rPr>
              <a:t>accumbens</a:t>
            </a:r>
            <a:r>
              <a:rPr lang="en-US" altLang="en-US" sz="2800" dirty="0">
                <a:solidFill>
                  <a:schemeClr val="bg1"/>
                </a:solidFill>
                <a:latin typeface="Arial Narrow" pitchFamily="34" charset="0"/>
              </a:rPr>
              <a:t> has a good role in some psychiatric disorders like OCD, chronic depression etc.</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4417357B-2D12-61BF-E5B9-60E8F71ACED5}"/>
              </a:ext>
            </a:extLst>
          </p:cNvPr>
          <p:cNvSpPr>
            <a:spLocks noGrp="1"/>
          </p:cNvSpPr>
          <p:nvPr>
            <p:ph type="title"/>
          </p:nvPr>
        </p:nvSpPr>
        <p:spPr>
          <a:xfrm>
            <a:off x="228600" y="228600"/>
            <a:ext cx="8686800" cy="457200"/>
          </a:xfrm>
          <a:solidFill>
            <a:srgbClr val="FF99FF"/>
          </a:solidFill>
        </p:spPr>
        <p:txBody>
          <a:bodyPr/>
          <a:lstStyle/>
          <a:p>
            <a:pPr eaLnBrk="1" hangingPunct="1"/>
            <a:r>
              <a:rPr lang="en-US" altLang="en-US" sz="2800"/>
              <a:t>DBS for addiction</a:t>
            </a:r>
          </a:p>
        </p:txBody>
      </p:sp>
      <p:pic>
        <p:nvPicPr>
          <p:cNvPr id="23555" name="Picture 2">
            <a:extLst>
              <a:ext uri="{FF2B5EF4-FFF2-40B4-BE49-F238E27FC236}">
                <a16:creationId xmlns:a16="http://schemas.microsoft.com/office/drawing/2014/main" id="{C2054722-CF4E-3496-B98D-B22C5CBAD32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00200" y="762000"/>
            <a:ext cx="6705600" cy="6096000"/>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7ED7DD9C-DA69-5DD8-C828-0BAE29984AAF}"/>
              </a:ext>
            </a:extLst>
          </p:cNvPr>
          <p:cNvSpPr>
            <a:spLocks noGrp="1"/>
          </p:cNvSpPr>
          <p:nvPr>
            <p:ph type="title"/>
          </p:nvPr>
        </p:nvSpPr>
        <p:spPr>
          <a:xfrm>
            <a:off x="457200" y="152400"/>
            <a:ext cx="8229600" cy="457200"/>
          </a:xfrm>
          <a:solidFill>
            <a:srgbClr val="FF99CC"/>
          </a:solidFill>
        </p:spPr>
        <p:txBody>
          <a:bodyPr/>
          <a:lstStyle/>
          <a:p>
            <a:r>
              <a:rPr lang="en-US" altLang="en-US" sz="2800"/>
              <a:t>New DBS targets</a:t>
            </a:r>
          </a:p>
        </p:txBody>
      </p:sp>
      <p:sp>
        <p:nvSpPr>
          <p:cNvPr id="34819" name="Content Placeholder 2">
            <a:extLst>
              <a:ext uri="{FF2B5EF4-FFF2-40B4-BE49-F238E27FC236}">
                <a16:creationId xmlns:a16="http://schemas.microsoft.com/office/drawing/2014/main" id="{0A65F483-9EA4-CD0F-438E-CE8BAD428263}"/>
              </a:ext>
            </a:extLst>
          </p:cNvPr>
          <p:cNvSpPr>
            <a:spLocks noGrp="1"/>
          </p:cNvSpPr>
          <p:nvPr>
            <p:ph idx="1"/>
          </p:nvPr>
        </p:nvSpPr>
        <p:spPr>
          <a:xfrm>
            <a:off x="304800" y="838200"/>
            <a:ext cx="8610600" cy="5867400"/>
          </a:xfrm>
          <a:solidFill>
            <a:schemeClr val="tx2">
              <a:lumMod val="50000"/>
            </a:schemeClr>
          </a:solidFill>
        </p:spPr>
        <p:txBody>
          <a:bodyPr/>
          <a:lstStyle/>
          <a:p>
            <a:pPr>
              <a:defRPr/>
            </a:pPr>
            <a:r>
              <a:rPr lang="en-US" altLang="en-US" sz="2800" dirty="0">
                <a:solidFill>
                  <a:schemeClr val="bg1"/>
                </a:solidFill>
                <a:latin typeface="Arial Narrow" pitchFamily="34" charset="0"/>
              </a:rPr>
              <a:t>Anterior limb of Internal Capsule – for resistant OCD.</a:t>
            </a:r>
          </a:p>
          <a:p>
            <a:pPr>
              <a:defRPr/>
            </a:pPr>
            <a:r>
              <a:rPr lang="en-US" altLang="en-US" sz="2800" dirty="0">
                <a:solidFill>
                  <a:schemeClr val="bg1"/>
                </a:solidFill>
                <a:latin typeface="Arial Narrow" pitchFamily="34" charset="0"/>
              </a:rPr>
              <a:t>Globus Pallidus (</a:t>
            </a:r>
            <a:r>
              <a:rPr lang="en-US" altLang="en-US" sz="2800" dirty="0" err="1">
                <a:solidFill>
                  <a:schemeClr val="bg1"/>
                </a:solidFill>
                <a:latin typeface="Arial Narrow" pitchFamily="34" charset="0"/>
              </a:rPr>
              <a:t>GPi</a:t>
            </a:r>
            <a:r>
              <a:rPr lang="en-US" altLang="en-US" sz="2800" dirty="0">
                <a:solidFill>
                  <a:schemeClr val="bg1"/>
                </a:solidFill>
                <a:latin typeface="Arial Narrow" pitchFamily="34" charset="0"/>
              </a:rPr>
              <a:t>) - target for dystonia.</a:t>
            </a:r>
          </a:p>
          <a:p>
            <a:pPr>
              <a:defRPr/>
            </a:pPr>
            <a:r>
              <a:rPr lang="en-US" altLang="en-US" sz="2800" dirty="0" err="1">
                <a:solidFill>
                  <a:schemeClr val="bg1"/>
                </a:solidFill>
                <a:latin typeface="Arial Narrow" pitchFamily="34" charset="0"/>
              </a:rPr>
              <a:t>Subthalamic</a:t>
            </a:r>
            <a:r>
              <a:rPr lang="en-US" altLang="en-US" sz="2800" dirty="0">
                <a:solidFill>
                  <a:schemeClr val="bg1"/>
                </a:solidFill>
                <a:latin typeface="Arial Narrow" pitchFamily="34" charset="0"/>
              </a:rPr>
              <a:t> Nucleus (STN) – for Parkinsonism.</a:t>
            </a:r>
          </a:p>
          <a:p>
            <a:pPr>
              <a:defRPr/>
            </a:pPr>
            <a:r>
              <a:rPr lang="en-US" altLang="en-US" sz="2800" dirty="0">
                <a:solidFill>
                  <a:schemeClr val="bg1"/>
                </a:solidFill>
                <a:latin typeface="Arial Narrow" pitchFamily="34" charset="0"/>
              </a:rPr>
              <a:t>Ventral Intermedius Nucleus (VIM) –  essential tremor.</a:t>
            </a:r>
          </a:p>
          <a:p>
            <a:pPr>
              <a:defRPr/>
            </a:pPr>
            <a:r>
              <a:rPr lang="en-US" altLang="en-US" sz="2800" dirty="0">
                <a:solidFill>
                  <a:schemeClr val="bg1"/>
                </a:solidFill>
                <a:latin typeface="Arial Narrow" pitchFamily="34" charset="0"/>
              </a:rPr>
              <a:t>Anterior Nucleus of Thalamus –for refractory epilepsy</a:t>
            </a:r>
          </a:p>
          <a:p>
            <a:pPr>
              <a:defRPr/>
            </a:pPr>
            <a:r>
              <a:rPr lang="en-US" altLang="en-US" sz="2800" dirty="0">
                <a:solidFill>
                  <a:schemeClr val="bg1"/>
                </a:solidFill>
                <a:latin typeface="Arial Narrow" pitchFamily="34" charset="0"/>
              </a:rPr>
              <a:t>Nucleus </a:t>
            </a:r>
            <a:r>
              <a:rPr lang="en-US" altLang="en-US" sz="2800" dirty="0" err="1">
                <a:solidFill>
                  <a:schemeClr val="bg1"/>
                </a:solidFill>
                <a:latin typeface="Arial Narrow" pitchFamily="34" charset="0"/>
              </a:rPr>
              <a:t>Accumbens</a:t>
            </a:r>
            <a:r>
              <a:rPr lang="en-US" altLang="en-US" sz="2800" dirty="0">
                <a:solidFill>
                  <a:schemeClr val="bg1"/>
                </a:solidFill>
                <a:latin typeface="Arial Narrow" pitchFamily="34" charset="0"/>
              </a:rPr>
              <a:t> – for depression, obesity and addiction</a:t>
            </a:r>
          </a:p>
          <a:p>
            <a:pPr>
              <a:defRPr/>
            </a:pPr>
            <a:r>
              <a:rPr lang="en-US" altLang="en-US" sz="2800" dirty="0" err="1">
                <a:solidFill>
                  <a:schemeClr val="bg1"/>
                </a:solidFill>
                <a:latin typeface="Arial Narrow" pitchFamily="34" charset="0"/>
              </a:rPr>
              <a:t>Pedunculopontine</a:t>
            </a:r>
            <a:r>
              <a:rPr lang="en-US" altLang="en-US" sz="2800" dirty="0">
                <a:solidFill>
                  <a:schemeClr val="bg1"/>
                </a:solidFill>
                <a:latin typeface="Arial Narrow" pitchFamily="34" charset="0"/>
              </a:rPr>
              <a:t> Nucleus (PPN) – control posture and gait</a:t>
            </a:r>
          </a:p>
          <a:p>
            <a:pPr>
              <a:defRPr/>
            </a:pPr>
            <a:r>
              <a:rPr lang="en-US" altLang="en-US" sz="2800" dirty="0">
                <a:solidFill>
                  <a:schemeClr val="bg1"/>
                </a:solidFill>
                <a:latin typeface="Arial Narrow" pitchFamily="34" charset="0"/>
              </a:rPr>
              <a:t>Posterior Hypothalamus (</a:t>
            </a:r>
            <a:r>
              <a:rPr lang="en-US" altLang="en-US" sz="2800" dirty="0" err="1">
                <a:solidFill>
                  <a:schemeClr val="bg1"/>
                </a:solidFill>
                <a:latin typeface="Arial Narrow" pitchFamily="34" charset="0"/>
              </a:rPr>
              <a:t>PHypTh</a:t>
            </a:r>
            <a:r>
              <a:rPr lang="en-US" altLang="en-US" sz="2800" dirty="0">
                <a:solidFill>
                  <a:schemeClr val="bg1"/>
                </a:solidFill>
                <a:latin typeface="Arial Narrow" pitchFamily="34" charset="0"/>
              </a:rPr>
              <a:t>) -cluster headache</a:t>
            </a:r>
          </a:p>
          <a:p>
            <a:pPr>
              <a:defRPr/>
            </a:pPr>
            <a:r>
              <a:rPr lang="en-US" altLang="en-US" sz="2800" dirty="0" err="1">
                <a:solidFill>
                  <a:schemeClr val="bg1"/>
                </a:solidFill>
                <a:latin typeface="Arial Narrow" pitchFamily="34" charset="0"/>
              </a:rPr>
              <a:t>Subgenual</a:t>
            </a:r>
            <a:r>
              <a:rPr lang="en-US" altLang="en-US" sz="2800" dirty="0">
                <a:solidFill>
                  <a:schemeClr val="bg1"/>
                </a:solidFill>
                <a:latin typeface="Arial Narrow" pitchFamily="34" charset="0"/>
              </a:rPr>
              <a:t> Cortex(</a:t>
            </a:r>
            <a:r>
              <a:rPr lang="en-US" altLang="en-US" sz="2800" dirty="0" err="1">
                <a:solidFill>
                  <a:schemeClr val="bg1"/>
                </a:solidFill>
                <a:latin typeface="Arial Narrow" pitchFamily="34" charset="0"/>
              </a:rPr>
              <a:t>Brodmann</a:t>
            </a:r>
            <a:r>
              <a:rPr lang="en-US" altLang="en-US" sz="2800" dirty="0">
                <a:solidFill>
                  <a:schemeClr val="bg1"/>
                </a:solidFill>
                <a:latin typeface="Arial Narrow" pitchFamily="34" charset="0"/>
              </a:rPr>
              <a:t> area 25) – refractory depression</a:t>
            </a:r>
          </a:p>
          <a:p>
            <a:pPr>
              <a:defRPr/>
            </a:pPr>
            <a:r>
              <a:rPr lang="en-US" altLang="en-US" sz="2800" dirty="0">
                <a:solidFill>
                  <a:schemeClr val="bg1"/>
                </a:solidFill>
                <a:latin typeface="Arial Narrow" pitchFamily="34" charset="0"/>
              </a:rPr>
              <a:t>Ventromedial Nucleus of the Hypothalamus – obesity and anorexia nervosa.</a:t>
            </a:r>
            <a:endParaRPr lang="en-US" altLang="en-US"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4F6AA66E-086A-BFFC-F8E9-577EB6C564E1}"/>
              </a:ext>
            </a:extLst>
          </p:cNvPr>
          <p:cNvSpPr>
            <a:spLocks noGrp="1" noChangeArrowheads="1"/>
          </p:cNvSpPr>
          <p:nvPr>
            <p:ph type="title"/>
          </p:nvPr>
        </p:nvSpPr>
        <p:spPr>
          <a:xfrm>
            <a:off x="228600" y="152400"/>
            <a:ext cx="8686800" cy="457200"/>
          </a:xfrm>
          <a:solidFill>
            <a:srgbClr val="FF99CC"/>
          </a:solidFill>
        </p:spPr>
        <p:txBody>
          <a:bodyPr rtlCol="0">
            <a:normAutofit fontScale="90000"/>
          </a:bodyPr>
          <a:lstStyle/>
          <a:p>
            <a:pPr eaLnBrk="1" fontAlgn="auto" hangingPunct="1">
              <a:spcAft>
                <a:spcPts val="0"/>
              </a:spcAft>
              <a:defRPr/>
            </a:pPr>
            <a:r>
              <a:rPr lang="en-US" sz="3200">
                <a:latin typeface="Arial" pitchFamily="34" charset="0"/>
              </a:rPr>
              <a:t>Surgery for Epilepsy</a:t>
            </a:r>
          </a:p>
        </p:txBody>
      </p:sp>
      <p:sp>
        <p:nvSpPr>
          <p:cNvPr id="14339" name="Rectangle 3">
            <a:extLst>
              <a:ext uri="{FF2B5EF4-FFF2-40B4-BE49-F238E27FC236}">
                <a16:creationId xmlns:a16="http://schemas.microsoft.com/office/drawing/2014/main" id="{E3650274-A7EF-066D-8AA4-D0048956AA14}"/>
              </a:ext>
            </a:extLst>
          </p:cNvPr>
          <p:cNvSpPr>
            <a:spLocks noGrp="1" noChangeArrowheads="1"/>
          </p:cNvSpPr>
          <p:nvPr>
            <p:ph idx="1"/>
          </p:nvPr>
        </p:nvSpPr>
        <p:spPr>
          <a:xfrm>
            <a:off x="228600" y="685800"/>
            <a:ext cx="8763000" cy="6019800"/>
          </a:xfrm>
          <a:solidFill>
            <a:schemeClr val="tx2">
              <a:lumMod val="50000"/>
            </a:schemeClr>
          </a:solidFill>
        </p:spPr>
        <p:txBody>
          <a:bodyPr rtlCol="0">
            <a:normAutofit/>
          </a:bodyPr>
          <a:lstStyle/>
          <a:p>
            <a:pPr eaLnBrk="1" fontAlgn="auto" hangingPunct="1">
              <a:lnSpc>
                <a:spcPct val="90000"/>
              </a:lnSpc>
              <a:spcAft>
                <a:spcPts val="0"/>
              </a:spcAft>
              <a:defRPr/>
            </a:pPr>
            <a:r>
              <a:rPr lang="en-US" sz="2800" dirty="0">
                <a:solidFill>
                  <a:schemeClr val="bg1"/>
                </a:solidFill>
                <a:latin typeface="Arial Narrow" pitchFamily="34" charset="0"/>
              </a:rPr>
              <a:t>Epilepsy is a condition characterized by the occurrence of seizures with or without alterations in consciousness resulting from abnormal electrical activity in the brain. </a:t>
            </a:r>
          </a:p>
          <a:p>
            <a:pPr eaLnBrk="1" fontAlgn="auto" hangingPunct="1">
              <a:lnSpc>
                <a:spcPct val="90000"/>
              </a:lnSpc>
              <a:spcAft>
                <a:spcPts val="0"/>
              </a:spcAft>
              <a:defRPr/>
            </a:pPr>
            <a:r>
              <a:rPr lang="en-US" sz="2800" dirty="0">
                <a:solidFill>
                  <a:schemeClr val="bg1"/>
                </a:solidFill>
                <a:latin typeface="Arial Narrow" pitchFamily="34" charset="0"/>
              </a:rPr>
              <a:t>The main treatment of epilepsy is always medical. </a:t>
            </a:r>
          </a:p>
          <a:p>
            <a:pPr eaLnBrk="1" fontAlgn="auto" hangingPunct="1">
              <a:lnSpc>
                <a:spcPct val="90000"/>
              </a:lnSpc>
              <a:spcAft>
                <a:spcPts val="0"/>
              </a:spcAft>
              <a:defRPr/>
            </a:pPr>
            <a:r>
              <a:rPr lang="en-US" sz="2800" dirty="0">
                <a:solidFill>
                  <a:schemeClr val="bg1"/>
                </a:solidFill>
                <a:latin typeface="Arial Narrow" pitchFamily="34" charset="0"/>
              </a:rPr>
              <a:t>In patients who are unresponsive to or intolerant of medical therapy, surgery becomes an option. </a:t>
            </a:r>
          </a:p>
          <a:p>
            <a:pPr eaLnBrk="1" fontAlgn="auto" hangingPunct="1">
              <a:lnSpc>
                <a:spcPct val="90000"/>
              </a:lnSpc>
              <a:spcAft>
                <a:spcPts val="0"/>
              </a:spcAft>
              <a:defRPr/>
            </a:pPr>
            <a:r>
              <a:rPr lang="en-US" sz="2800" dirty="0">
                <a:solidFill>
                  <a:schemeClr val="bg1"/>
                </a:solidFill>
                <a:latin typeface="Arial Narrow" pitchFamily="34" charset="0"/>
              </a:rPr>
              <a:t>It is important to determine that all medical options have been exhausted prior to surgery. </a:t>
            </a:r>
          </a:p>
          <a:p>
            <a:pPr eaLnBrk="1" fontAlgn="auto" hangingPunct="1">
              <a:lnSpc>
                <a:spcPct val="90000"/>
              </a:lnSpc>
              <a:spcAft>
                <a:spcPts val="0"/>
              </a:spcAft>
              <a:defRPr/>
            </a:pPr>
            <a:r>
              <a:rPr lang="en-US" sz="2800" dirty="0">
                <a:solidFill>
                  <a:schemeClr val="bg1"/>
                </a:solidFill>
                <a:latin typeface="Arial Narrow" pitchFamily="34" charset="0"/>
              </a:rPr>
              <a:t>Usual surgical procedures include </a:t>
            </a:r>
          </a:p>
          <a:p>
            <a:pPr lvl="1" eaLnBrk="1" fontAlgn="auto" hangingPunct="1">
              <a:lnSpc>
                <a:spcPct val="90000"/>
              </a:lnSpc>
              <a:spcAft>
                <a:spcPts val="0"/>
              </a:spcAft>
              <a:defRPr/>
            </a:pPr>
            <a:r>
              <a:rPr lang="en-US" dirty="0" err="1">
                <a:solidFill>
                  <a:schemeClr val="bg1"/>
                </a:solidFill>
                <a:latin typeface="Arial Narrow" pitchFamily="34" charset="0"/>
              </a:rPr>
              <a:t>resective</a:t>
            </a:r>
            <a:r>
              <a:rPr lang="en-US" dirty="0">
                <a:solidFill>
                  <a:schemeClr val="bg1"/>
                </a:solidFill>
                <a:latin typeface="Arial Narrow" pitchFamily="34" charset="0"/>
              </a:rPr>
              <a:t> (removing portions) surgery like </a:t>
            </a:r>
            <a:r>
              <a:rPr lang="en-US" dirty="0" err="1">
                <a:solidFill>
                  <a:schemeClr val="bg1"/>
                </a:solidFill>
                <a:latin typeface="Arial Narrow" pitchFamily="34" charset="0"/>
              </a:rPr>
              <a:t>lesionectomy</a:t>
            </a:r>
            <a:r>
              <a:rPr lang="en-US" dirty="0">
                <a:solidFill>
                  <a:schemeClr val="bg1"/>
                </a:solidFill>
                <a:latin typeface="Arial Narrow" pitchFamily="34" charset="0"/>
              </a:rPr>
              <a:t>, temporal </a:t>
            </a:r>
            <a:r>
              <a:rPr lang="en-US" dirty="0" err="1">
                <a:solidFill>
                  <a:schemeClr val="bg1"/>
                </a:solidFill>
                <a:latin typeface="Arial Narrow" pitchFamily="34" charset="0"/>
              </a:rPr>
              <a:t>lobectomy</a:t>
            </a:r>
            <a:r>
              <a:rPr lang="en-US" dirty="0">
                <a:solidFill>
                  <a:schemeClr val="bg1"/>
                </a:solidFill>
                <a:latin typeface="Arial Narrow" pitchFamily="34" charset="0"/>
              </a:rPr>
              <a:t>, corpus </a:t>
            </a:r>
            <a:r>
              <a:rPr lang="en-US" dirty="0" err="1">
                <a:solidFill>
                  <a:schemeClr val="bg1"/>
                </a:solidFill>
                <a:latin typeface="Arial Narrow" pitchFamily="34" charset="0"/>
              </a:rPr>
              <a:t>callosotomy</a:t>
            </a:r>
            <a:r>
              <a:rPr lang="en-US" dirty="0">
                <a:solidFill>
                  <a:schemeClr val="bg1"/>
                </a:solidFill>
                <a:latin typeface="Arial Narrow" pitchFamily="34" charset="0"/>
              </a:rPr>
              <a:t>, </a:t>
            </a:r>
            <a:r>
              <a:rPr lang="en-US" dirty="0" err="1">
                <a:solidFill>
                  <a:schemeClr val="bg1"/>
                </a:solidFill>
                <a:latin typeface="Arial Narrow" pitchFamily="34" charset="0"/>
              </a:rPr>
              <a:t>hemispherectomy</a:t>
            </a:r>
            <a:r>
              <a:rPr lang="en-US" dirty="0">
                <a:solidFill>
                  <a:schemeClr val="bg1"/>
                </a:solidFill>
                <a:latin typeface="Arial Narrow" pitchFamily="34" charset="0"/>
              </a:rPr>
              <a:t>. </a:t>
            </a:r>
          </a:p>
          <a:p>
            <a:pPr lvl="1" eaLnBrk="1" fontAlgn="auto" hangingPunct="1">
              <a:lnSpc>
                <a:spcPct val="90000"/>
              </a:lnSpc>
              <a:spcAft>
                <a:spcPts val="0"/>
              </a:spcAft>
              <a:defRPr/>
            </a:pPr>
            <a:r>
              <a:rPr lang="en-US" dirty="0">
                <a:solidFill>
                  <a:schemeClr val="bg1"/>
                </a:solidFill>
                <a:latin typeface="Arial Narrow" pitchFamily="34" charset="0"/>
              </a:rPr>
              <a:t>vagal nerve stimulation  (VNS).</a:t>
            </a:r>
          </a:p>
          <a:p>
            <a:pPr lvl="1" eaLnBrk="1" fontAlgn="auto" hangingPunct="1">
              <a:lnSpc>
                <a:spcPct val="90000"/>
              </a:lnSpc>
              <a:spcAft>
                <a:spcPts val="0"/>
              </a:spcAft>
              <a:defRPr/>
            </a:pPr>
            <a:r>
              <a:rPr lang="en-US" dirty="0">
                <a:solidFill>
                  <a:schemeClr val="bg1"/>
                </a:solidFill>
                <a:latin typeface="Arial Narrow" pitchFamily="34" charset="0"/>
              </a:rPr>
              <a:t> DBS of anterior thalamus recently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42C2A130-26FE-7922-E6F5-F2453D6A5727}"/>
              </a:ext>
            </a:extLst>
          </p:cNvPr>
          <p:cNvSpPr>
            <a:spLocks noGrp="1"/>
          </p:cNvSpPr>
          <p:nvPr>
            <p:ph type="title"/>
          </p:nvPr>
        </p:nvSpPr>
        <p:spPr>
          <a:xfrm>
            <a:off x="457200" y="152400"/>
            <a:ext cx="8229600" cy="533400"/>
          </a:xfrm>
          <a:solidFill>
            <a:srgbClr val="FF99CC"/>
          </a:solidFill>
        </p:spPr>
        <p:txBody>
          <a:bodyPr/>
          <a:lstStyle/>
          <a:p>
            <a:r>
              <a:rPr lang="en-US" altLang="en-US" sz="2800"/>
              <a:t>DBS for epilepsy</a:t>
            </a:r>
          </a:p>
        </p:txBody>
      </p:sp>
      <p:sp>
        <p:nvSpPr>
          <p:cNvPr id="46083" name="Content Placeholder 2">
            <a:extLst>
              <a:ext uri="{FF2B5EF4-FFF2-40B4-BE49-F238E27FC236}">
                <a16:creationId xmlns:a16="http://schemas.microsoft.com/office/drawing/2014/main" id="{01860554-FA2E-7A2B-706F-6964370BB147}"/>
              </a:ext>
            </a:extLst>
          </p:cNvPr>
          <p:cNvSpPr>
            <a:spLocks noGrp="1"/>
          </p:cNvSpPr>
          <p:nvPr>
            <p:ph idx="1"/>
          </p:nvPr>
        </p:nvSpPr>
        <p:spPr>
          <a:xfrm>
            <a:off x="228600" y="914400"/>
            <a:ext cx="8686800" cy="5638800"/>
          </a:xfrm>
          <a:solidFill>
            <a:schemeClr val="tx2">
              <a:lumMod val="50000"/>
            </a:schemeClr>
          </a:solidFill>
        </p:spPr>
        <p:txBody>
          <a:bodyPr/>
          <a:lstStyle/>
          <a:p>
            <a:pPr>
              <a:defRPr/>
            </a:pPr>
            <a:r>
              <a:rPr lang="en-US" altLang="en-US" sz="2800" dirty="0">
                <a:solidFill>
                  <a:schemeClr val="bg1"/>
                </a:solidFill>
                <a:latin typeface="Arial Narrow" pitchFamily="34" charset="0"/>
              </a:rPr>
              <a:t>VNS and Temporal lobectomy always not effective in epilepsy.</a:t>
            </a:r>
          </a:p>
          <a:p>
            <a:pPr>
              <a:defRPr/>
            </a:pPr>
            <a:r>
              <a:rPr lang="en-US" altLang="en-US" sz="2800" dirty="0">
                <a:solidFill>
                  <a:schemeClr val="bg1"/>
                </a:solidFill>
                <a:latin typeface="Arial Narrow" pitchFamily="34" charset="0"/>
              </a:rPr>
              <a:t>So alternatively DBS now being offered.</a:t>
            </a:r>
          </a:p>
          <a:p>
            <a:pPr>
              <a:defRPr/>
            </a:pPr>
            <a:r>
              <a:rPr lang="en-US" altLang="en-US" sz="2800" dirty="0">
                <a:solidFill>
                  <a:schemeClr val="bg1"/>
                </a:solidFill>
                <a:latin typeface="Arial Narrow" pitchFamily="34" charset="0"/>
              </a:rPr>
              <a:t>Target is anterior nucleus of thalamus (bilateral).</a:t>
            </a:r>
          </a:p>
          <a:p>
            <a:pPr>
              <a:defRPr/>
            </a:pPr>
            <a:r>
              <a:rPr lang="en-US" altLang="en-US" sz="2800" dirty="0">
                <a:solidFill>
                  <a:schemeClr val="bg1"/>
                </a:solidFill>
                <a:latin typeface="Arial Narrow" pitchFamily="34" charset="0"/>
              </a:rPr>
              <a:t>Indication: adjunctive treatment for partial-onset seizures in adults with medically refractory epilepsy.</a:t>
            </a:r>
          </a:p>
          <a:p>
            <a:pPr>
              <a:defRPr/>
            </a:pPr>
            <a:r>
              <a:rPr lang="en-US" altLang="en-US" sz="2800" dirty="0">
                <a:solidFill>
                  <a:schemeClr val="bg1"/>
                </a:solidFill>
                <a:latin typeface="Arial Narrow" pitchFamily="34" charset="0"/>
              </a:rPr>
              <a:t>Results: 40.4% reduction in seizures (DBS) compared with 14.5% in a control group. Two years after implantation of the DBS device, seizures were reduced by a median 56% compared with baseline, and 14 patients (12.7%) became seizure free for at least 6 months. </a:t>
            </a:r>
          </a:p>
          <a:p>
            <a:pPr>
              <a:defRPr/>
            </a:pPr>
            <a:r>
              <a:rPr lang="en-US" altLang="en-US" sz="2800" dirty="0">
                <a:solidFill>
                  <a:schemeClr val="bg1"/>
                </a:solidFill>
                <a:latin typeface="Arial Narrow" pitchFamily="34" charset="0"/>
              </a:rPr>
              <a:t>Approved in Europe but not FDA now.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02B984D0-CFFD-A9D0-E856-05CFC2D4D73B}"/>
              </a:ext>
            </a:extLst>
          </p:cNvPr>
          <p:cNvSpPr>
            <a:spLocks noGrp="1" noChangeArrowheads="1"/>
          </p:cNvSpPr>
          <p:nvPr>
            <p:ph type="title"/>
          </p:nvPr>
        </p:nvSpPr>
        <p:spPr>
          <a:xfrm>
            <a:off x="228600" y="152400"/>
            <a:ext cx="8686800" cy="457200"/>
          </a:xfrm>
          <a:solidFill>
            <a:srgbClr val="FF99CC"/>
          </a:solidFill>
        </p:spPr>
        <p:txBody>
          <a:bodyPr rtlCol="0">
            <a:normAutofit fontScale="90000"/>
          </a:bodyPr>
          <a:lstStyle/>
          <a:p>
            <a:pPr fontAlgn="auto">
              <a:spcAft>
                <a:spcPts val="0"/>
              </a:spcAft>
              <a:defRPr/>
            </a:pPr>
            <a:r>
              <a:rPr lang="en-US" sz="2800" dirty="0">
                <a:latin typeface="Arial" pitchFamily="34" charset="0"/>
              </a:rPr>
              <a:t>Surgery for Chronic pain</a:t>
            </a:r>
          </a:p>
        </p:txBody>
      </p:sp>
      <p:sp>
        <p:nvSpPr>
          <p:cNvPr id="4099" name="Rectangle 3">
            <a:extLst>
              <a:ext uri="{FF2B5EF4-FFF2-40B4-BE49-F238E27FC236}">
                <a16:creationId xmlns:a16="http://schemas.microsoft.com/office/drawing/2014/main" id="{08F7C572-62B8-8CA6-F6D3-79EE29738ABC}"/>
              </a:ext>
            </a:extLst>
          </p:cNvPr>
          <p:cNvSpPr>
            <a:spLocks noGrp="1" noChangeArrowheads="1"/>
          </p:cNvSpPr>
          <p:nvPr>
            <p:ph idx="1"/>
          </p:nvPr>
        </p:nvSpPr>
        <p:spPr>
          <a:xfrm>
            <a:off x="304800" y="762000"/>
            <a:ext cx="8610600" cy="5943600"/>
          </a:xfrm>
          <a:solidFill>
            <a:schemeClr val="tx2">
              <a:lumMod val="50000"/>
            </a:schemeClr>
          </a:solidFill>
        </p:spPr>
        <p:txBody>
          <a:bodyPr rtlCol="0">
            <a:noAutofit/>
          </a:bodyPr>
          <a:lstStyle/>
          <a:p>
            <a:pPr fontAlgn="auto">
              <a:spcAft>
                <a:spcPts val="0"/>
              </a:spcAft>
              <a:buFont typeface="Arial" charset="0"/>
              <a:buChar char="•"/>
              <a:defRPr/>
            </a:pPr>
            <a:r>
              <a:rPr lang="en-US" sz="2800" dirty="0">
                <a:solidFill>
                  <a:schemeClr val="bg1"/>
                </a:solidFill>
                <a:latin typeface="Arial Narrow" pitchFamily="34" charset="0"/>
              </a:rPr>
              <a:t>Pain : very common symptom</a:t>
            </a:r>
          </a:p>
          <a:p>
            <a:pPr fontAlgn="auto">
              <a:spcAft>
                <a:spcPts val="0"/>
              </a:spcAft>
              <a:buFont typeface="Arial" charset="0"/>
              <a:buChar char="•"/>
              <a:defRPr/>
            </a:pPr>
            <a:r>
              <a:rPr lang="en-US" sz="2800" dirty="0">
                <a:solidFill>
                  <a:schemeClr val="bg1"/>
                </a:solidFill>
                <a:latin typeface="Arial Narrow" pitchFamily="34" charset="0"/>
              </a:rPr>
              <a:t>Two types: acute and chronic</a:t>
            </a:r>
          </a:p>
          <a:p>
            <a:pPr fontAlgn="auto">
              <a:spcAft>
                <a:spcPts val="0"/>
              </a:spcAft>
              <a:buFont typeface="Arial" charset="0"/>
              <a:buChar char="•"/>
              <a:defRPr/>
            </a:pPr>
            <a:r>
              <a:rPr lang="en-US" sz="2800" dirty="0">
                <a:solidFill>
                  <a:schemeClr val="bg1"/>
                </a:solidFill>
                <a:latin typeface="Arial Narrow" pitchFamily="34" charset="0"/>
              </a:rPr>
              <a:t>Acute pain : </a:t>
            </a:r>
          </a:p>
          <a:p>
            <a:pPr lvl="2" fontAlgn="auto">
              <a:spcAft>
                <a:spcPts val="0"/>
              </a:spcAft>
              <a:buFont typeface="Arial" charset="0"/>
              <a:buChar char="•"/>
              <a:defRPr/>
            </a:pPr>
            <a:r>
              <a:rPr lang="en-US" sz="2800" dirty="0">
                <a:solidFill>
                  <a:schemeClr val="bg1"/>
                </a:solidFill>
                <a:latin typeface="Arial Narrow" pitchFamily="34" charset="0"/>
              </a:rPr>
              <a:t>considered protective &amp; of limited duration. </a:t>
            </a:r>
          </a:p>
          <a:p>
            <a:pPr lvl="2" fontAlgn="auto">
              <a:spcAft>
                <a:spcPts val="0"/>
              </a:spcAft>
              <a:buFont typeface="Arial" charset="0"/>
              <a:buChar char="•"/>
              <a:defRPr/>
            </a:pPr>
            <a:r>
              <a:rPr lang="en-US" sz="2800" dirty="0">
                <a:solidFill>
                  <a:schemeClr val="bg1"/>
                </a:solidFill>
                <a:latin typeface="Arial Narrow" pitchFamily="34" charset="0"/>
              </a:rPr>
              <a:t>usually seen in an acute setting &amp; associated with external injuries, burns, surgery etc. </a:t>
            </a:r>
          </a:p>
          <a:p>
            <a:pPr lvl="2" fontAlgn="auto">
              <a:spcAft>
                <a:spcPts val="0"/>
              </a:spcAft>
              <a:buFont typeface="Arial" charset="0"/>
              <a:buChar char="•"/>
              <a:defRPr/>
            </a:pPr>
            <a:r>
              <a:rPr lang="en-US" sz="2800" dirty="0">
                <a:solidFill>
                  <a:schemeClr val="bg1"/>
                </a:solidFill>
                <a:latin typeface="Arial Narrow" pitchFamily="34" charset="0"/>
              </a:rPr>
              <a:t>well controlled by pharmacological measures. </a:t>
            </a:r>
          </a:p>
          <a:p>
            <a:pPr fontAlgn="auto">
              <a:spcAft>
                <a:spcPts val="0"/>
              </a:spcAft>
              <a:buFont typeface="Arial" charset="0"/>
              <a:buChar char="•"/>
              <a:defRPr/>
            </a:pPr>
            <a:r>
              <a:rPr lang="en-US" sz="2800" dirty="0">
                <a:solidFill>
                  <a:schemeClr val="bg1"/>
                </a:solidFill>
                <a:latin typeface="Arial Narrow" pitchFamily="34" charset="0"/>
              </a:rPr>
              <a:t>Chronic pain</a:t>
            </a:r>
          </a:p>
          <a:p>
            <a:pPr lvl="2" fontAlgn="auto">
              <a:spcAft>
                <a:spcPts val="0"/>
              </a:spcAft>
              <a:buFont typeface="Arial" charset="0"/>
              <a:buChar char="•"/>
              <a:defRPr/>
            </a:pPr>
            <a:r>
              <a:rPr lang="en-US" sz="2800" dirty="0">
                <a:solidFill>
                  <a:schemeClr val="bg1"/>
                </a:solidFill>
                <a:latin typeface="Arial Narrow" pitchFamily="34" charset="0"/>
              </a:rPr>
              <a:t> is longer duration </a:t>
            </a:r>
          </a:p>
          <a:p>
            <a:pPr lvl="2" fontAlgn="auto">
              <a:spcAft>
                <a:spcPts val="0"/>
              </a:spcAft>
              <a:buFont typeface="Arial" charset="0"/>
              <a:buChar char="•"/>
              <a:defRPr/>
            </a:pPr>
            <a:r>
              <a:rPr lang="en-US" sz="2800" dirty="0">
                <a:solidFill>
                  <a:schemeClr val="bg1"/>
                </a:solidFill>
                <a:latin typeface="Arial Narrow" pitchFamily="34" charset="0"/>
              </a:rPr>
              <a:t>Persists long after initial injury.</a:t>
            </a:r>
          </a:p>
          <a:p>
            <a:pPr lvl="2" fontAlgn="auto">
              <a:spcAft>
                <a:spcPts val="0"/>
              </a:spcAft>
              <a:buFont typeface="Arial" charset="0"/>
              <a:buChar char="•"/>
              <a:defRPr/>
            </a:pPr>
            <a:r>
              <a:rPr lang="en-US" sz="2800" dirty="0">
                <a:solidFill>
                  <a:schemeClr val="bg1"/>
                </a:solidFill>
                <a:latin typeface="Arial Narrow" pitchFamily="34" charset="0"/>
              </a:rPr>
              <a:t>requires pharmacological, psychological and even surgical measures.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4FCECB00-78E6-18AE-5354-E8A96366FC81}"/>
              </a:ext>
            </a:extLst>
          </p:cNvPr>
          <p:cNvSpPr>
            <a:spLocks noGrp="1" noChangeArrowheads="1"/>
          </p:cNvSpPr>
          <p:nvPr>
            <p:ph type="title"/>
          </p:nvPr>
        </p:nvSpPr>
        <p:spPr>
          <a:xfrm>
            <a:off x="304800" y="228600"/>
            <a:ext cx="8534400" cy="457200"/>
          </a:xfrm>
          <a:solidFill>
            <a:srgbClr val="FF99CC"/>
          </a:solidFill>
        </p:spPr>
        <p:txBody>
          <a:bodyPr rtlCol="0">
            <a:normAutofit fontScale="90000"/>
          </a:bodyPr>
          <a:lstStyle/>
          <a:p>
            <a:pPr fontAlgn="auto">
              <a:spcAft>
                <a:spcPts val="0"/>
              </a:spcAft>
              <a:defRPr/>
            </a:pPr>
            <a:r>
              <a:rPr lang="en-US" sz="2800">
                <a:latin typeface="Arial" pitchFamily="34" charset="0"/>
              </a:rPr>
              <a:t>Chronic Pain</a:t>
            </a:r>
          </a:p>
        </p:txBody>
      </p:sp>
      <p:sp>
        <p:nvSpPr>
          <p:cNvPr id="5123" name="Rectangle 3">
            <a:extLst>
              <a:ext uri="{FF2B5EF4-FFF2-40B4-BE49-F238E27FC236}">
                <a16:creationId xmlns:a16="http://schemas.microsoft.com/office/drawing/2014/main" id="{B196CB44-64B1-A701-A9A6-4BF562E68333}"/>
              </a:ext>
            </a:extLst>
          </p:cNvPr>
          <p:cNvSpPr>
            <a:spLocks noGrp="1" noChangeArrowheads="1"/>
          </p:cNvSpPr>
          <p:nvPr>
            <p:ph idx="1"/>
          </p:nvPr>
        </p:nvSpPr>
        <p:spPr>
          <a:xfrm>
            <a:off x="381000" y="914400"/>
            <a:ext cx="8534400" cy="5638800"/>
          </a:xfrm>
          <a:solidFill>
            <a:schemeClr val="tx2">
              <a:lumMod val="50000"/>
            </a:schemeClr>
          </a:solidFill>
        </p:spPr>
        <p:txBody>
          <a:bodyPr rtlCol="0">
            <a:normAutofit/>
          </a:bodyPr>
          <a:lstStyle/>
          <a:p>
            <a:pPr fontAlgn="auto">
              <a:lnSpc>
                <a:spcPct val="90000"/>
              </a:lnSpc>
              <a:spcAft>
                <a:spcPts val="0"/>
              </a:spcAft>
              <a:buFont typeface="Arial" charset="0"/>
              <a:buChar char="•"/>
              <a:defRPr/>
            </a:pPr>
            <a:r>
              <a:rPr lang="en-US" sz="2800" dirty="0">
                <a:solidFill>
                  <a:schemeClr val="bg1"/>
                </a:solidFill>
                <a:latin typeface="Arial Narrow" pitchFamily="34" charset="0"/>
              </a:rPr>
              <a:t>Chronic pain: When pain persists/recurs &gt; 6 m.</a:t>
            </a:r>
          </a:p>
          <a:p>
            <a:pPr fontAlgn="auto">
              <a:lnSpc>
                <a:spcPct val="90000"/>
              </a:lnSpc>
              <a:spcAft>
                <a:spcPts val="0"/>
              </a:spcAft>
              <a:buFont typeface="Arial" charset="0"/>
              <a:buChar char="•"/>
              <a:defRPr/>
            </a:pPr>
            <a:r>
              <a:rPr lang="en-US" sz="2800" dirty="0">
                <a:solidFill>
                  <a:schemeClr val="bg1"/>
                </a:solidFill>
                <a:latin typeface="Arial Narrow" pitchFamily="34" charset="0"/>
              </a:rPr>
              <a:t>Such pain no longer serves a useful purpose but can cause severe psychosocial and financial effects.  </a:t>
            </a:r>
          </a:p>
          <a:p>
            <a:pPr fontAlgn="auto">
              <a:lnSpc>
                <a:spcPct val="90000"/>
              </a:lnSpc>
              <a:spcAft>
                <a:spcPts val="0"/>
              </a:spcAft>
              <a:buFont typeface="Arial" charset="0"/>
              <a:buChar char="•"/>
              <a:defRPr/>
            </a:pPr>
            <a:r>
              <a:rPr lang="en-US" sz="2800" dirty="0">
                <a:solidFill>
                  <a:schemeClr val="bg1"/>
                </a:solidFill>
                <a:latin typeface="Arial Narrow" pitchFamily="34" charset="0"/>
              </a:rPr>
              <a:t>Normal living becomes severely restricted or even impossible and will lead to much suffering on the part of patient &amp; family. </a:t>
            </a:r>
          </a:p>
          <a:p>
            <a:pPr fontAlgn="auto">
              <a:lnSpc>
                <a:spcPct val="90000"/>
              </a:lnSpc>
              <a:spcAft>
                <a:spcPts val="0"/>
              </a:spcAft>
              <a:buFont typeface="Arial" charset="0"/>
              <a:buChar char="•"/>
              <a:defRPr/>
            </a:pPr>
            <a:r>
              <a:rPr lang="en-US" sz="2800" dirty="0">
                <a:solidFill>
                  <a:schemeClr val="bg1"/>
                </a:solidFill>
                <a:latin typeface="Arial Narrow" pitchFamily="34" charset="0"/>
              </a:rPr>
              <a:t>Patients go from doctor to doctor but never get cured. </a:t>
            </a:r>
          </a:p>
          <a:p>
            <a:pPr fontAlgn="auto">
              <a:lnSpc>
                <a:spcPct val="90000"/>
              </a:lnSpc>
              <a:spcAft>
                <a:spcPts val="0"/>
              </a:spcAft>
              <a:buFont typeface="Arial" charset="0"/>
              <a:buChar char="•"/>
              <a:defRPr/>
            </a:pPr>
            <a:r>
              <a:rPr lang="en-US" sz="2800" dirty="0">
                <a:solidFill>
                  <a:schemeClr val="bg1"/>
                </a:solidFill>
                <a:latin typeface="Arial Narrow" pitchFamily="34" charset="0"/>
              </a:rPr>
              <a:t>Most of these medicines can affect the heart and kidneys if used repeatedly. </a:t>
            </a:r>
          </a:p>
          <a:p>
            <a:pPr fontAlgn="auto">
              <a:lnSpc>
                <a:spcPct val="90000"/>
              </a:lnSpc>
              <a:spcAft>
                <a:spcPts val="0"/>
              </a:spcAft>
              <a:buFont typeface="Arial" charset="0"/>
              <a:buChar char="•"/>
              <a:defRPr/>
            </a:pPr>
            <a:r>
              <a:rPr lang="en-US" sz="2800" dirty="0">
                <a:solidFill>
                  <a:schemeClr val="bg1"/>
                </a:solidFill>
                <a:latin typeface="Arial Narrow" pitchFamily="34" charset="0"/>
              </a:rPr>
              <a:t>The US Congress had declared 2000 – 2010 “ Decade of pain treatment and research.</a:t>
            </a:r>
          </a:p>
          <a:p>
            <a:pPr fontAlgn="auto">
              <a:lnSpc>
                <a:spcPct val="90000"/>
              </a:lnSpc>
              <a:spcAft>
                <a:spcPts val="0"/>
              </a:spcAft>
              <a:buFont typeface="Arial" charset="0"/>
              <a:buChar char="•"/>
              <a:defRPr/>
            </a:pPr>
            <a:r>
              <a:rPr lang="en-US" sz="2800" dirty="0">
                <a:solidFill>
                  <a:schemeClr val="bg1"/>
                </a:solidFill>
                <a:latin typeface="Arial Narrow" pitchFamily="34" charset="0"/>
              </a:rPr>
              <a:t>Unfortunately in our country pain is not being given the importance it deserves.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11BA9E9D-5BD2-6E2E-AA27-AAE196FD26D0}"/>
              </a:ext>
            </a:extLst>
          </p:cNvPr>
          <p:cNvSpPr>
            <a:spLocks noGrp="1"/>
          </p:cNvSpPr>
          <p:nvPr>
            <p:ph type="title"/>
          </p:nvPr>
        </p:nvSpPr>
        <p:spPr>
          <a:xfrm>
            <a:off x="152400" y="228600"/>
            <a:ext cx="8763000" cy="533400"/>
          </a:xfrm>
          <a:solidFill>
            <a:srgbClr val="FF99FF"/>
          </a:solidFill>
        </p:spPr>
        <p:txBody>
          <a:bodyPr/>
          <a:lstStyle/>
          <a:p>
            <a:r>
              <a:rPr lang="en-US" altLang="en-US" sz="2800"/>
              <a:t>Visual assessment of pain</a:t>
            </a:r>
          </a:p>
        </p:txBody>
      </p:sp>
      <p:pic>
        <p:nvPicPr>
          <p:cNvPr id="29699" name="Picture 2">
            <a:extLst>
              <a:ext uri="{FF2B5EF4-FFF2-40B4-BE49-F238E27FC236}">
                <a16:creationId xmlns:a16="http://schemas.microsoft.com/office/drawing/2014/main" id="{8F72491A-1077-51C6-8CF6-0D9AA2B4E21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3338" y="1219200"/>
            <a:ext cx="9110662" cy="5659438"/>
          </a:xfr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2A63E721-2DB1-7DE8-82A6-E2ACE3103C6D}"/>
              </a:ext>
            </a:extLst>
          </p:cNvPr>
          <p:cNvSpPr>
            <a:spLocks noGrp="1"/>
          </p:cNvSpPr>
          <p:nvPr>
            <p:ph type="title"/>
          </p:nvPr>
        </p:nvSpPr>
        <p:spPr>
          <a:xfrm>
            <a:off x="304800" y="228600"/>
            <a:ext cx="8610600" cy="762000"/>
          </a:xfrm>
          <a:solidFill>
            <a:srgbClr val="FF99FF"/>
          </a:solidFill>
        </p:spPr>
        <p:txBody>
          <a:bodyPr/>
          <a:lstStyle/>
          <a:p>
            <a:r>
              <a:rPr lang="en-US" altLang="en-US" sz="2800"/>
              <a:t>WHO Analgesic Ladder</a:t>
            </a:r>
          </a:p>
        </p:txBody>
      </p:sp>
      <p:pic>
        <p:nvPicPr>
          <p:cNvPr id="30723" name="Picture 2">
            <a:extLst>
              <a:ext uri="{FF2B5EF4-FFF2-40B4-BE49-F238E27FC236}">
                <a16:creationId xmlns:a16="http://schemas.microsoft.com/office/drawing/2014/main" id="{F5959D2D-BE7E-C9A2-758C-6C596C1F11D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19200" y="1066800"/>
            <a:ext cx="7162800" cy="5791200"/>
          </a:xfr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2CC61842-D8DE-EF15-9ED4-5794F18241F6}"/>
              </a:ext>
            </a:extLst>
          </p:cNvPr>
          <p:cNvSpPr>
            <a:spLocks noGrp="1"/>
          </p:cNvSpPr>
          <p:nvPr>
            <p:ph type="title"/>
          </p:nvPr>
        </p:nvSpPr>
        <p:spPr>
          <a:xfrm>
            <a:off x="152400" y="152400"/>
            <a:ext cx="8839200" cy="457200"/>
          </a:xfrm>
          <a:solidFill>
            <a:srgbClr val="FF99CC"/>
          </a:solidFill>
        </p:spPr>
        <p:txBody>
          <a:bodyPr/>
          <a:lstStyle/>
          <a:p>
            <a:r>
              <a:rPr lang="en-US" altLang="en-US" sz="2400">
                <a:latin typeface="Arial" panose="020B0604020202020204" pitchFamily="34" charset="0"/>
              </a:rPr>
              <a:t>Intrathecal drug delivery </a:t>
            </a:r>
          </a:p>
        </p:txBody>
      </p:sp>
      <p:sp>
        <p:nvSpPr>
          <p:cNvPr id="8195" name="Rectangle 3">
            <a:extLst>
              <a:ext uri="{FF2B5EF4-FFF2-40B4-BE49-F238E27FC236}">
                <a16:creationId xmlns:a16="http://schemas.microsoft.com/office/drawing/2014/main" id="{2F81D903-E7BC-1E7B-DFAA-6F6E5492B7B0}"/>
              </a:ext>
            </a:extLst>
          </p:cNvPr>
          <p:cNvSpPr>
            <a:spLocks noGrp="1" noChangeArrowheads="1"/>
          </p:cNvSpPr>
          <p:nvPr>
            <p:ph idx="1"/>
          </p:nvPr>
        </p:nvSpPr>
        <p:spPr>
          <a:xfrm>
            <a:off x="152400" y="685800"/>
            <a:ext cx="8839200" cy="6019800"/>
          </a:xfrm>
          <a:solidFill>
            <a:schemeClr val="tx2">
              <a:lumMod val="50000"/>
            </a:schemeClr>
          </a:solidFill>
        </p:spPr>
        <p:txBody>
          <a:bodyPr rtlCol="0">
            <a:normAutofit/>
          </a:bodyPr>
          <a:lstStyle/>
          <a:p>
            <a:pPr fontAlgn="auto">
              <a:lnSpc>
                <a:spcPct val="90000"/>
              </a:lnSpc>
              <a:spcBef>
                <a:spcPts val="600"/>
              </a:spcBef>
              <a:spcAft>
                <a:spcPts val="0"/>
              </a:spcAft>
              <a:buFont typeface="Arial" charset="0"/>
              <a:buChar char="•"/>
              <a:defRPr/>
            </a:pPr>
            <a:r>
              <a:rPr lang="en-US" sz="2800" dirty="0">
                <a:solidFill>
                  <a:schemeClr val="bg1"/>
                </a:solidFill>
                <a:latin typeface="Arial Narrow" pitchFamily="34" charset="0"/>
              </a:rPr>
              <a:t>Intrathecal drug delivery systems can deliver drugs like morphine and baclofen directly into the intrathecal space which can act directly on receptors in spinal cord.</a:t>
            </a:r>
          </a:p>
          <a:p>
            <a:pPr fontAlgn="auto">
              <a:lnSpc>
                <a:spcPct val="90000"/>
              </a:lnSpc>
              <a:spcBef>
                <a:spcPts val="600"/>
              </a:spcBef>
              <a:spcAft>
                <a:spcPts val="0"/>
              </a:spcAft>
              <a:buFont typeface="Arial" charset="0"/>
              <a:buChar char="•"/>
              <a:defRPr/>
            </a:pPr>
            <a:r>
              <a:rPr lang="en-US" sz="2800" dirty="0">
                <a:solidFill>
                  <a:schemeClr val="bg1"/>
                </a:solidFill>
                <a:latin typeface="Arial Narrow" pitchFamily="34" charset="0"/>
              </a:rPr>
              <a:t>Dose of drug required is about 1/200</a:t>
            </a:r>
            <a:r>
              <a:rPr lang="en-US" sz="2800" baseline="30000" dirty="0">
                <a:solidFill>
                  <a:schemeClr val="bg1"/>
                </a:solidFill>
                <a:latin typeface="Arial Narrow" pitchFamily="34" charset="0"/>
              </a:rPr>
              <a:t>th</a:t>
            </a:r>
            <a:r>
              <a:rPr lang="en-US" sz="2800" dirty="0">
                <a:solidFill>
                  <a:schemeClr val="bg1"/>
                </a:solidFill>
                <a:latin typeface="Arial Narrow" pitchFamily="34" charset="0"/>
              </a:rPr>
              <a:t> of oral dose ( morphine)</a:t>
            </a:r>
          </a:p>
          <a:p>
            <a:pPr fontAlgn="auto">
              <a:lnSpc>
                <a:spcPct val="90000"/>
              </a:lnSpc>
              <a:spcBef>
                <a:spcPts val="600"/>
              </a:spcBef>
              <a:spcAft>
                <a:spcPts val="0"/>
              </a:spcAft>
              <a:buFont typeface="Arial" charset="0"/>
              <a:buChar char="•"/>
              <a:defRPr/>
            </a:pPr>
            <a:r>
              <a:rPr lang="en-US" sz="2800" dirty="0">
                <a:solidFill>
                  <a:schemeClr val="bg1"/>
                </a:solidFill>
                <a:latin typeface="Arial Narrow" pitchFamily="34" charset="0"/>
              </a:rPr>
              <a:t>Side effects like constipation/drowsiness does not occur</a:t>
            </a:r>
          </a:p>
          <a:p>
            <a:pPr fontAlgn="auto">
              <a:lnSpc>
                <a:spcPct val="90000"/>
              </a:lnSpc>
              <a:spcBef>
                <a:spcPts val="600"/>
              </a:spcBef>
              <a:spcAft>
                <a:spcPts val="0"/>
              </a:spcAft>
              <a:buFont typeface="Arial" charset="0"/>
              <a:buChar char="•"/>
              <a:defRPr/>
            </a:pPr>
            <a:r>
              <a:rPr lang="en-US" sz="2800" dirty="0">
                <a:solidFill>
                  <a:schemeClr val="bg1"/>
                </a:solidFill>
                <a:latin typeface="Arial Narrow" pitchFamily="34" charset="0"/>
              </a:rPr>
              <a:t>No systemic absorption so no problem with tolerance and addiction liability.</a:t>
            </a:r>
          </a:p>
          <a:p>
            <a:pPr fontAlgn="auto">
              <a:lnSpc>
                <a:spcPct val="90000"/>
              </a:lnSpc>
              <a:spcBef>
                <a:spcPts val="600"/>
              </a:spcBef>
              <a:spcAft>
                <a:spcPts val="0"/>
              </a:spcAft>
              <a:buFont typeface="Arial" charset="0"/>
              <a:buChar char="•"/>
              <a:defRPr/>
            </a:pPr>
            <a:r>
              <a:rPr lang="en-US" sz="2800" dirty="0">
                <a:solidFill>
                  <a:schemeClr val="bg1"/>
                </a:solidFill>
                <a:latin typeface="Arial Narrow" pitchFamily="34" charset="0"/>
              </a:rPr>
              <a:t>Many studies - effective in reducing pain in more than 80% of patients and the safety profile of this method.</a:t>
            </a:r>
          </a:p>
          <a:p>
            <a:pPr fontAlgn="auto">
              <a:lnSpc>
                <a:spcPct val="90000"/>
              </a:lnSpc>
              <a:spcBef>
                <a:spcPts val="600"/>
              </a:spcBef>
              <a:spcAft>
                <a:spcPts val="0"/>
              </a:spcAft>
              <a:buFont typeface="Arial" charset="0"/>
              <a:buChar char="•"/>
              <a:defRPr/>
            </a:pPr>
            <a:r>
              <a:rPr lang="en-US" sz="2800" dirty="0" err="1">
                <a:solidFill>
                  <a:schemeClr val="bg1"/>
                </a:solidFill>
                <a:latin typeface="Arial Narrow" pitchFamily="34" charset="0"/>
              </a:rPr>
              <a:t>Intrathecal</a:t>
            </a:r>
            <a:r>
              <a:rPr lang="en-US" sz="2800" dirty="0">
                <a:solidFill>
                  <a:schemeClr val="bg1"/>
                </a:solidFill>
                <a:latin typeface="Arial Narrow" pitchFamily="34" charset="0"/>
              </a:rPr>
              <a:t> </a:t>
            </a:r>
            <a:r>
              <a:rPr lang="en-US" sz="2800" dirty="0" err="1">
                <a:solidFill>
                  <a:schemeClr val="bg1"/>
                </a:solidFill>
                <a:latin typeface="Arial Narrow" pitchFamily="34" charset="0"/>
              </a:rPr>
              <a:t>baclofen</a:t>
            </a:r>
            <a:r>
              <a:rPr lang="en-US" sz="2800" dirty="0">
                <a:solidFill>
                  <a:schemeClr val="bg1"/>
                </a:solidFill>
                <a:latin typeface="Arial Narrow" pitchFamily="34" charset="0"/>
              </a:rPr>
              <a:t> very effective in spasticity of various </a:t>
            </a:r>
            <a:r>
              <a:rPr lang="en-US" sz="2800" dirty="0" err="1">
                <a:solidFill>
                  <a:schemeClr val="bg1"/>
                </a:solidFill>
                <a:latin typeface="Arial Narrow" pitchFamily="34" charset="0"/>
              </a:rPr>
              <a:t>aetiology</a:t>
            </a:r>
            <a:r>
              <a:rPr lang="en-US" sz="2800" dirty="0">
                <a:solidFill>
                  <a:schemeClr val="bg1"/>
                </a:solidFill>
                <a:latin typeface="Arial Narrow" pitchFamily="34" charset="0"/>
              </a:rPr>
              <a:t> and also in flexor spasms pain.</a:t>
            </a:r>
          </a:p>
          <a:p>
            <a:pPr fontAlgn="auto">
              <a:lnSpc>
                <a:spcPct val="90000"/>
              </a:lnSpc>
              <a:spcBef>
                <a:spcPts val="600"/>
              </a:spcBef>
              <a:spcAft>
                <a:spcPts val="0"/>
              </a:spcAft>
              <a:buFont typeface="Arial" charset="0"/>
              <a:buChar char="•"/>
              <a:defRPr/>
            </a:pPr>
            <a:r>
              <a:rPr lang="en-US" sz="2800" dirty="0">
                <a:solidFill>
                  <a:schemeClr val="bg1"/>
                </a:solidFill>
                <a:latin typeface="Arial Narrow" pitchFamily="34" charset="0"/>
              </a:rPr>
              <a:t>Many recent indications like TRH in chronic depression is gaining importance.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FE1FF383-6368-580E-7A78-E75A5A855862}"/>
              </a:ext>
            </a:extLst>
          </p:cNvPr>
          <p:cNvSpPr>
            <a:spLocks noGrp="1" noChangeArrowheads="1"/>
          </p:cNvSpPr>
          <p:nvPr>
            <p:ph type="title"/>
          </p:nvPr>
        </p:nvSpPr>
        <p:spPr>
          <a:xfrm>
            <a:off x="381000" y="152400"/>
            <a:ext cx="8534400" cy="381000"/>
          </a:xfrm>
          <a:solidFill>
            <a:srgbClr val="FF99CC"/>
          </a:solidFill>
        </p:spPr>
        <p:txBody>
          <a:bodyPr rtlCol="0">
            <a:normAutofit fontScale="90000"/>
          </a:bodyPr>
          <a:lstStyle/>
          <a:p>
            <a:pPr fontAlgn="auto">
              <a:spcAft>
                <a:spcPts val="0"/>
              </a:spcAft>
              <a:defRPr/>
            </a:pPr>
            <a:r>
              <a:rPr lang="en-US" sz="2800">
                <a:latin typeface="Arial" pitchFamily="34" charset="0"/>
              </a:rPr>
              <a:t>Intrathecal Drug Delivery</a:t>
            </a:r>
          </a:p>
        </p:txBody>
      </p:sp>
      <p:sp>
        <p:nvSpPr>
          <p:cNvPr id="8195" name="Rectangle 3">
            <a:extLst>
              <a:ext uri="{FF2B5EF4-FFF2-40B4-BE49-F238E27FC236}">
                <a16:creationId xmlns:a16="http://schemas.microsoft.com/office/drawing/2014/main" id="{C041CD20-40DA-2F0D-ABDE-F459F7229889}"/>
              </a:ext>
            </a:extLst>
          </p:cNvPr>
          <p:cNvSpPr>
            <a:spLocks noGrp="1" noChangeArrowheads="1"/>
          </p:cNvSpPr>
          <p:nvPr>
            <p:ph idx="1"/>
          </p:nvPr>
        </p:nvSpPr>
        <p:spPr>
          <a:xfrm>
            <a:off x="152400" y="609600"/>
            <a:ext cx="8839200" cy="6096000"/>
          </a:xfrm>
          <a:solidFill>
            <a:schemeClr val="tx2">
              <a:lumMod val="50000"/>
            </a:schemeClr>
          </a:solidFill>
        </p:spPr>
        <p:txBody>
          <a:bodyPr rtlCol="0">
            <a:normAutofit fontScale="92500" lnSpcReduction="10000"/>
          </a:bodyPr>
          <a:lstStyle/>
          <a:p>
            <a:pPr fontAlgn="auto">
              <a:spcAft>
                <a:spcPts val="0"/>
              </a:spcAft>
              <a:buFont typeface="Arial" charset="0"/>
              <a:buChar char="•"/>
              <a:defRPr/>
            </a:pPr>
            <a:r>
              <a:rPr lang="en-US" sz="2700" dirty="0">
                <a:solidFill>
                  <a:schemeClr val="bg1"/>
                </a:solidFill>
                <a:latin typeface="Arial Narrow" pitchFamily="34" charset="0"/>
              </a:rPr>
              <a:t>Intrathecal morphine indicated: </a:t>
            </a:r>
          </a:p>
          <a:p>
            <a:pPr marL="1005840" lvl="2" fontAlgn="auto">
              <a:spcBef>
                <a:spcPts val="600"/>
              </a:spcBef>
              <a:spcAft>
                <a:spcPts val="0"/>
              </a:spcAft>
              <a:buFont typeface="Arial" charset="0"/>
              <a:buChar char="•"/>
              <a:defRPr/>
            </a:pPr>
            <a:r>
              <a:rPr lang="en-US" sz="2700" dirty="0">
                <a:solidFill>
                  <a:schemeClr val="bg1"/>
                </a:solidFill>
                <a:latin typeface="Arial Narrow" pitchFamily="34" charset="0"/>
              </a:rPr>
              <a:t>severe cancer pain</a:t>
            </a:r>
          </a:p>
          <a:p>
            <a:pPr marL="1005840" lvl="2" fontAlgn="auto">
              <a:spcBef>
                <a:spcPts val="600"/>
              </a:spcBef>
              <a:spcAft>
                <a:spcPts val="0"/>
              </a:spcAft>
              <a:buFont typeface="Arial" charset="0"/>
              <a:buChar char="•"/>
              <a:defRPr/>
            </a:pPr>
            <a:r>
              <a:rPr lang="en-US" sz="2700" dirty="0">
                <a:solidFill>
                  <a:schemeClr val="bg1"/>
                </a:solidFill>
                <a:latin typeface="Arial Narrow" pitchFamily="34" charset="0"/>
              </a:rPr>
              <a:t>failed back surgery syndrome, </a:t>
            </a:r>
          </a:p>
          <a:p>
            <a:pPr marL="1005840" lvl="2" fontAlgn="auto">
              <a:spcBef>
                <a:spcPts val="600"/>
              </a:spcBef>
              <a:spcAft>
                <a:spcPts val="0"/>
              </a:spcAft>
              <a:buFont typeface="Arial" charset="0"/>
              <a:buChar char="•"/>
              <a:defRPr/>
            </a:pPr>
            <a:r>
              <a:rPr lang="en-US" sz="2700" dirty="0">
                <a:solidFill>
                  <a:schemeClr val="bg1"/>
                </a:solidFill>
                <a:latin typeface="Arial Narrow" pitchFamily="34" charset="0"/>
              </a:rPr>
              <a:t>osteoporotic pain, </a:t>
            </a:r>
          </a:p>
          <a:p>
            <a:pPr marL="1005840" lvl="2" fontAlgn="auto">
              <a:spcBef>
                <a:spcPts val="600"/>
              </a:spcBef>
              <a:spcAft>
                <a:spcPts val="0"/>
              </a:spcAft>
              <a:buFont typeface="Arial" charset="0"/>
              <a:buChar char="•"/>
              <a:defRPr/>
            </a:pPr>
            <a:r>
              <a:rPr lang="en-US" sz="2700" dirty="0">
                <a:solidFill>
                  <a:schemeClr val="bg1"/>
                </a:solidFill>
                <a:latin typeface="Arial Narrow" pitchFamily="34" charset="0"/>
              </a:rPr>
              <a:t>complex regional pain syndromes like brachial plexus injuries, painful neuropathies etc. </a:t>
            </a:r>
          </a:p>
          <a:p>
            <a:pPr fontAlgn="auto">
              <a:spcBef>
                <a:spcPts val="600"/>
              </a:spcBef>
              <a:spcAft>
                <a:spcPts val="0"/>
              </a:spcAft>
              <a:buFont typeface="Arial" charset="0"/>
              <a:buChar char="•"/>
              <a:defRPr/>
            </a:pPr>
            <a:r>
              <a:rPr lang="en-US" sz="2700" dirty="0">
                <a:solidFill>
                  <a:schemeClr val="bg1"/>
                </a:solidFill>
                <a:latin typeface="Arial Narrow" pitchFamily="34" charset="0"/>
              </a:rPr>
              <a:t>Intrathecal baclofen indicated in spasticity due to </a:t>
            </a:r>
          </a:p>
          <a:p>
            <a:pPr>
              <a:buFont typeface="Arial" panose="020B0604020202020204" pitchFamily="34" charset="0"/>
              <a:buNone/>
              <a:defRPr/>
            </a:pPr>
            <a:r>
              <a:rPr lang="en-US" sz="2700" dirty="0">
                <a:solidFill>
                  <a:schemeClr val="bg1"/>
                </a:solidFill>
                <a:latin typeface="Arial Narrow" pitchFamily="34" charset="0"/>
              </a:rPr>
              <a:t>          a) All types of spasticity as in </a:t>
            </a:r>
            <a:br>
              <a:rPr lang="en-US" sz="2700" dirty="0">
                <a:solidFill>
                  <a:schemeClr val="bg1"/>
                </a:solidFill>
                <a:latin typeface="Arial Narrow" pitchFamily="34" charset="0"/>
              </a:rPr>
            </a:br>
            <a:r>
              <a:rPr lang="en-US" sz="2700" dirty="0">
                <a:solidFill>
                  <a:schemeClr val="bg1"/>
                </a:solidFill>
                <a:latin typeface="Arial Narrow" pitchFamily="34" charset="0"/>
              </a:rPr>
              <a:t>                                 cerebral palsy </a:t>
            </a:r>
            <a:br>
              <a:rPr lang="en-US" sz="2700" dirty="0">
                <a:solidFill>
                  <a:schemeClr val="bg1"/>
                </a:solidFill>
                <a:latin typeface="Arial Narrow" pitchFamily="34" charset="0"/>
              </a:rPr>
            </a:br>
            <a:r>
              <a:rPr lang="en-US" sz="2700" dirty="0">
                <a:solidFill>
                  <a:schemeClr val="bg1"/>
                </a:solidFill>
                <a:latin typeface="Arial Narrow" pitchFamily="34" charset="0"/>
              </a:rPr>
              <a:t>                                 multiple sclerosis </a:t>
            </a:r>
            <a:br>
              <a:rPr lang="en-US" sz="2700" dirty="0">
                <a:solidFill>
                  <a:schemeClr val="bg1"/>
                </a:solidFill>
                <a:latin typeface="Arial Narrow" pitchFamily="34" charset="0"/>
              </a:rPr>
            </a:br>
            <a:r>
              <a:rPr lang="en-US" sz="2700" dirty="0">
                <a:solidFill>
                  <a:schemeClr val="bg1"/>
                </a:solidFill>
                <a:latin typeface="Arial Narrow" pitchFamily="34" charset="0"/>
              </a:rPr>
              <a:t>                                 stroke </a:t>
            </a:r>
            <a:br>
              <a:rPr lang="en-US" sz="2700" dirty="0">
                <a:solidFill>
                  <a:schemeClr val="bg1"/>
                </a:solidFill>
                <a:latin typeface="Arial Narrow" pitchFamily="34" charset="0"/>
              </a:rPr>
            </a:br>
            <a:r>
              <a:rPr lang="en-US" sz="2700" dirty="0">
                <a:solidFill>
                  <a:schemeClr val="bg1"/>
                </a:solidFill>
                <a:latin typeface="Arial Narrow" pitchFamily="34" charset="0"/>
              </a:rPr>
              <a:t>                                 traumatic paraplegics etc. </a:t>
            </a:r>
            <a:br>
              <a:rPr lang="en-US" sz="2700" dirty="0">
                <a:solidFill>
                  <a:schemeClr val="bg1"/>
                </a:solidFill>
                <a:latin typeface="Arial Narrow" pitchFamily="34" charset="0"/>
              </a:rPr>
            </a:br>
            <a:r>
              <a:rPr lang="en-US" sz="2700" dirty="0">
                <a:solidFill>
                  <a:schemeClr val="bg1"/>
                </a:solidFill>
                <a:latin typeface="Arial Narrow" pitchFamily="34" charset="0"/>
              </a:rPr>
              <a:t>                    b) Patients in persistent vegetative state. </a:t>
            </a:r>
            <a:br>
              <a:rPr lang="en-US" sz="2700" dirty="0">
                <a:solidFill>
                  <a:schemeClr val="bg1"/>
                </a:solidFill>
                <a:latin typeface="Arial Narrow" pitchFamily="34" charset="0"/>
              </a:rPr>
            </a:br>
            <a:r>
              <a:rPr lang="en-US" sz="2700" dirty="0">
                <a:solidFill>
                  <a:schemeClr val="bg1"/>
                </a:solidFill>
                <a:latin typeface="Arial Narrow" pitchFamily="34" charset="0"/>
              </a:rPr>
              <a:t>                    c) Cases of </a:t>
            </a:r>
            <a:r>
              <a:rPr lang="en-US" sz="2700" dirty="0" err="1">
                <a:solidFill>
                  <a:schemeClr val="bg1"/>
                </a:solidFill>
                <a:latin typeface="Arial Narrow" pitchFamily="34" charset="0"/>
              </a:rPr>
              <a:t>spino</a:t>
            </a:r>
            <a:r>
              <a:rPr lang="en-US" sz="2700" dirty="0">
                <a:solidFill>
                  <a:schemeClr val="bg1"/>
                </a:solidFill>
                <a:latin typeface="Arial Narrow" pitchFamily="34" charset="0"/>
              </a:rPr>
              <a:t>-cerebellar degeneration     </a:t>
            </a:r>
          </a:p>
          <a:p>
            <a:pPr>
              <a:buFont typeface="Arial" panose="020B0604020202020204" pitchFamily="34" charset="0"/>
              <a:buNone/>
              <a:defRPr/>
            </a:pPr>
            <a:r>
              <a:rPr lang="en-US" sz="2700" dirty="0">
                <a:solidFill>
                  <a:schemeClr val="bg1"/>
                </a:solidFill>
                <a:latin typeface="Arial Narrow" pitchFamily="34" charset="0"/>
              </a:rPr>
              <a:t>                        d) Cerebellar type of 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C4C77F27-20BD-67F4-7882-9DF9D9F876D8}"/>
              </a:ext>
            </a:extLst>
          </p:cNvPr>
          <p:cNvSpPr>
            <a:spLocks noGrp="1"/>
          </p:cNvSpPr>
          <p:nvPr>
            <p:ph type="title"/>
          </p:nvPr>
        </p:nvSpPr>
        <p:spPr>
          <a:xfrm>
            <a:off x="685800" y="381000"/>
            <a:ext cx="7772400" cy="914400"/>
          </a:xfrm>
          <a:solidFill>
            <a:srgbClr val="FF99CC"/>
          </a:solidFill>
        </p:spPr>
        <p:txBody>
          <a:bodyPr/>
          <a:lstStyle/>
          <a:p>
            <a:r>
              <a:rPr lang="en-US" altLang="en-US">
                <a:latin typeface="Arial" panose="020B0604020202020204" pitchFamily="34" charset="0"/>
              </a:rPr>
              <a:t>Intrathecal Drug Delivery</a:t>
            </a:r>
            <a:endParaRPr lang="en-US" altLang="en-US">
              <a:solidFill>
                <a:srgbClr val="FF99FF"/>
              </a:solidFill>
            </a:endParaRPr>
          </a:p>
        </p:txBody>
      </p:sp>
      <p:pic>
        <p:nvPicPr>
          <p:cNvPr id="33795" name="Picture 2">
            <a:extLst>
              <a:ext uri="{FF2B5EF4-FFF2-40B4-BE49-F238E27FC236}">
                <a16:creationId xmlns:a16="http://schemas.microsoft.com/office/drawing/2014/main" id="{97E5475F-C087-9B69-43F5-052D3D11400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17538" y="1676400"/>
            <a:ext cx="4183062" cy="4495800"/>
          </a:xfrm>
          <a:noFill/>
        </p:spPr>
      </p:pic>
      <p:pic>
        <p:nvPicPr>
          <p:cNvPr id="33796" name="Content Placeholder 5">
            <a:extLst>
              <a:ext uri="{FF2B5EF4-FFF2-40B4-BE49-F238E27FC236}">
                <a16:creationId xmlns:a16="http://schemas.microsoft.com/office/drawing/2014/main" id="{F1F49AF2-764D-89EC-CFC5-CBA76D2E3189}"/>
              </a:ext>
            </a:extLst>
          </p:cNvPr>
          <p:cNvPicPr>
            <a:picLocks noGrp="1" noChangeArrowheads="1"/>
          </p:cNvPicPr>
          <p:nvPr>
            <p:ph sz="half" idx="2"/>
          </p:nvPr>
        </p:nvPicPr>
        <p:blipFill>
          <a:blip r:embed="rId3">
            <a:extLst>
              <a:ext uri="{28A0092B-C50C-407E-A947-70E740481C1C}">
                <a14:useLocalDpi xmlns:a14="http://schemas.microsoft.com/office/drawing/2010/main" val="0"/>
              </a:ext>
            </a:extLst>
          </a:blip>
          <a:srcRect t="9779"/>
          <a:stretch>
            <a:fillRect/>
          </a:stretch>
        </p:blipFill>
        <p:spPr>
          <a:xfrm>
            <a:off x="5029200" y="1676400"/>
            <a:ext cx="3581400" cy="4495800"/>
          </a:xfrm>
          <a:noFill/>
          <a:ln w="12700">
            <a:solidFill>
              <a:schemeClr val="tx1"/>
            </a:solid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F9A18D9A-EF5E-342D-3BCF-A8B824A8BD65}"/>
              </a:ext>
            </a:extLst>
          </p:cNvPr>
          <p:cNvSpPr>
            <a:spLocks noGrp="1"/>
          </p:cNvSpPr>
          <p:nvPr>
            <p:ph type="title"/>
          </p:nvPr>
        </p:nvSpPr>
        <p:spPr>
          <a:xfrm>
            <a:off x="481013" y="152400"/>
            <a:ext cx="8229600" cy="609600"/>
          </a:xfrm>
          <a:solidFill>
            <a:srgbClr val="FF99CC"/>
          </a:solidFill>
        </p:spPr>
        <p:txBody>
          <a:bodyPr/>
          <a:lstStyle/>
          <a:p>
            <a:r>
              <a:rPr lang="en-US" altLang="en-US" sz="2800"/>
              <a:t>Intrathecal morphine/baclofen pump (Post op X rays)</a:t>
            </a:r>
          </a:p>
        </p:txBody>
      </p:sp>
      <p:pic>
        <p:nvPicPr>
          <p:cNvPr id="34819" name="Picture 2" descr="G:\hunar\HUNAR ABDULLAH OTHMAN_DX_Study5\Series1\HUNAR ABDULLAH OTHMAN_DX_Study4\Series1\1.jpg">
            <a:extLst>
              <a:ext uri="{FF2B5EF4-FFF2-40B4-BE49-F238E27FC236}">
                <a16:creationId xmlns:a16="http://schemas.microsoft.com/office/drawing/2014/main" id="{0BE096A8-A38F-D438-E72F-4C80D6E8505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 y="914400"/>
            <a:ext cx="3810000" cy="5715000"/>
          </a:xfrm>
          <a:noFill/>
        </p:spPr>
      </p:pic>
      <p:pic>
        <p:nvPicPr>
          <p:cNvPr id="34820" name="Picture 3" descr="G:\hunar\HUNAR ABDULLAH OTHMAN_DX_Study5\Series1\HUNAR ABDULLAH OTHMAN_DX_Study4\Series1\1 (2).jpg">
            <a:extLst>
              <a:ext uri="{FF2B5EF4-FFF2-40B4-BE49-F238E27FC236}">
                <a16:creationId xmlns:a16="http://schemas.microsoft.com/office/drawing/2014/main" id="{43B850D9-DA25-2595-8A1E-54D46AAB3D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914400"/>
            <a:ext cx="4024313"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D81CF6C1-A9FE-55A5-D92B-544A4A6998C2}"/>
              </a:ext>
            </a:extLst>
          </p:cNvPr>
          <p:cNvSpPr>
            <a:spLocks noGrp="1" noChangeArrowheads="1"/>
          </p:cNvSpPr>
          <p:nvPr>
            <p:ph type="title"/>
          </p:nvPr>
        </p:nvSpPr>
        <p:spPr>
          <a:xfrm>
            <a:off x="304800" y="152400"/>
            <a:ext cx="8610600" cy="381000"/>
          </a:xfrm>
          <a:solidFill>
            <a:srgbClr val="FF99CC"/>
          </a:solidFill>
        </p:spPr>
        <p:txBody>
          <a:bodyPr rtlCol="0">
            <a:normAutofit fontScale="90000"/>
          </a:bodyPr>
          <a:lstStyle/>
          <a:p>
            <a:pPr fontAlgn="auto">
              <a:spcAft>
                <a:spcPts val="0"/>
              </a:spcAft>
              <a:defRPr/>
            </a:pPr>
            <a:r>
              <a:rPr lang="en-US" sz="2800">
                <a:latin typeface="Arial" pitchFamily="34" charset="0"/>
              </a:rPr>
              <a:t>Spinal cord stimulator</a:t>
            </a:r>
          </a:p>
        </p:txBody>
      </p:sp>
      <p:sp>
        <p:nvSpPr>
          <p:cNvPr id="9219" name="Rectangle 3">
            <a:extLst>
              <a:ext uri="{FF2B5EF4-FFF2-40B4-BE49-F238E27FC236}">
                <a16:creationId xmlns:a16="http://schemas.microsoft.com/office/drawing/2014/main" id="{9121EB8D-67A6-9DAF-71CB-F08C684ECA84}"/>
              </a:ext>
            </a:extLst>
          </p:cNvPr>
          <p:cNvSpPr>
            <a:spLocks noGrp="1" noChangeArrowheads="1"/>
          </p:cNvSpPr>
          <p:nvPr>
            <p:ph idx="1"/>
          </p:nvPr>
        </p:nvSpPr>
        <p:spPr>
          <a:xfrm>
            <a:off x="304800" y="609600"/>
            <a:ext cx="8686800" cy="6096000"/>
          </a:xfrm>
          <a:solidFill>
            <a:schemeClr val="tx2">
              <a:lumMod val="50000"/>
            </a:schemeClr>
          </a:solidFill>
        </p:spPr>
        <p:txBody>
          <a:bodyPr rtlCol="0">
            <a:normAutofit lnSpcReduction="10000"/>
          </a:bodyPr>
          <a:lstStyle/>
          <a:p>
            <a:pPr fontAlgn="auto">
              <a:spcAft>
                <a:spcPts val="0"/>
              </a:spcAft>
              <a:buFont typeface="Arial" charset="0"/>
              <a:buChar char="•"/>
              <a:defRPr/>
            </a:pPr>
            <a:r>
              <a:rPr lang="en-US" sz="2600" dirty="0">
                <a:solidFill>
                  <a:schemeClr val="bg1"/>
                </a:solidFill>
                <a:latin typeface="Arial Narrow" pitchFamily="34" charset="0"/>
              </a:rPr>
              <a:t>Indicated in </a:t>
            </a:r>
          </a:p>
          <a:p>
            <a:pPr lvl="1" fontAlgn="auto">
              <a:spcAft>
                <a:spcPts val="0"/>
              </a:spcAft>
              <a:buFont typeface="Arial" charset="0"/>
              <a:buChar char="–"/>
              <a:defRPr/>
            </a:pPr>
            <a:r>
              <a:rPr lang="en-US" sz="2600" dirty="0">
                <a:solidFill>
                  <a:schemeClr val="bg1"/>
                </a:solidFill>
                <a:latin typeface="Arial Narrow" pitchFamily="34" charset="0"/>
              </a:rPr>
              <a:t>failed back surgery syndrome, </a:t>
            </a:r>
          </a:p>
          <a:p>
            <a:pPr lvl="1" fontAlgn="auto">
              <a:spcAft>
                <a:spcPts val="0"/>
              </a:spcAft>
              <a:buFont typeface="Arial" charset="0"/>
              <a:buChar char="–"/>
              <a:defRPr/>
            </a:pPr>
            <a:r>
              <a:rPr lang="en-US" sz="2600" dirty="0">
                <a:solidFill>
                  <a:schemeClr val="bg1"/>
                </a:solidFill>
                <a:latin typeface="Arial Narrow" pitchFamily="34" charset="0"/>
              </a:rPr>
              <a:t>intractable diabetic neuropathy pain, </a:t>
            </a:r>
          </a:p>
          <a:p>
            <a:pPr lvl="1" fontAlgn="auto">
              <a:spcAft>
                <a:spcPts val="0"/>
              </a:spcAft>
              <a:buFont typeface="Arial" charset="0"/>
              <a:buChar char="–"/>
              <a:defRPr/>
            </a:pPr>
            <a:r>
              <a:rPr lang="en-US" sz="2600" dirty="0">
                <a:solidFill>
                  <a:schemeClr val="bg1"/>
                </a:solidFill>
                <a:latin typeface="Arial Narrow" pitchFamily="34" charset="0"/>
              </a:rPr>
              <a:t>refractory angina/ cardiac failure</a:t>
            </a:r>
          </a:p>
          <a:p>
            <a:pPr lvl="1" fontAlgn="auto">
              <a:spcAft>
                <a:spcPts val="0"/>
              </a:spcAft>
              <a:buFont typeface="Arial" charset="0"/>
              <a:buChar char="–"/>
              <a:defRPr/>
            </a:pPr>
            <a:r>
              <a:rPr lang="en-US" sz="2600" dirty="0">
                <a:solidFill>
                  <a:schemeClr val="bg1"/>
                </a:solidFill>
                <a:latin typeface="Arial Narrow" pitchFamily="34" charset="0"/>
              </a:rPr>
              <a:t>complex regional pain syndromes and </a:t>
            </a:r>
          </a:p>
          <a:p>
            <a:pPr lvl="1" fontAlgn="auto">
              <a:spcAft>
                <a:spcPts val="0"/>
              </a:spcAft>
              <a:buFont typeface="Arial" charset="0"/>
              <a:buChar char="–"/>
              <a:defRPr/>
            </a:pPr>
            <a:r>
              <a:rPr lang="en-US" sz="2600" dirty="0">
                <a:solidFill>
                  <a:schemeClr val="bg1"/>
                </a:solidFill>
                <a:latin typeface="Arial Narrow" pitchFamily="34" charset="0"/>
              </a:rPr>
              <a:t>brachial plexus injuries pain, </a:t>
            </a:r>
          </a:p>
          <a:p>
            <a:pPr lvl="1" fontAlgn="auto">
              <a:spcAft>
                <a:spcPts val="0"/>
              </a:spcAft>
              <a:buFont typeface="Arial" charset="0"/>
              <a:buChar char="–"/>
              <a:defRPr/>
            </a:pPr>
            <a:r>
              <a:rPr lang="en-US" sz="2600" dirty="0">
                <a:solidFill>
                  <a:schemeClr val="bg1"/>
                </a:solidFill>
                <a:latin typeface="Arial Narrow" pitchFamily="34" charset="0"/>
              </a:rPr>
              <a:t>pain due to peripheral vascular disease, </a:t>
            </a:r>
          </a:p>
          <a:p>
            <a:pPr lvl="1" fontAlgn="auto">
              <a:spcAft>
                <a:spcPts val="0"/>
              </a:spcAft>
              <a:buFont typeface="Arial" charset="0"/>
              <a:buChar char="–"/>
              <a:defRPr/>
            </a:pPr>
            <a:r>
              <a:rPr lang="en-US" sz="2600" dirty="0" err="1">
                <a:solidFill>
                  <a:schemeClr val="bg1"/>
                </a:solidFill>
                <a:latin typeface="Arial Narrow" pitchFamily="34" charset="0"/>
              </a:rPr>
              <a:t>radiculopathies</a:t>
            </a:r>
            <a:r>
              <a:rPr lang="en-US" sz="2600" dirty="0">
                <a:solidFill>
                  <a:schemeClr val="bg1"/>
                </a:solidFill>
                <a:latin typeface="Arial Narrow" pitchFamily="34" charset="0"/>
              </a:rPr>
              <a:t> like pain in the arm, </a:t>
            </a:r>
          </a:p>
          <a:p>
            <a:pPr lvl="1" fontAlgn="auto">
              <a:spcAft>
                <a:spcPts val="0"/>
              </a:spcAft>
              <a:buFont typeface="Arial" charset="0"/>
              <a:buChar char="–"/>
              <a:defRPr/>
            </a:pPr>
            <a:r>
              <a:rPr lang="en-US" sz="2600" dirty="0">
                <a:solidFill>
                  <a:schemeClr val="bg1"/>
                </a:solidFill>
                <a:latin typeface="Arial Narrow" pitchFamily="34" charset="0"/>
              </a:rPr>
              <a:t>phantom limb pain (after amputation), </a:t>
            </a:r>
          </a:p>
          <a:p>
            <a:pPr lvl="1" fontAlgn="auto">
              <a:spcAft>
                <a:spcPts val="0"/>
              </a:spcAft>
              <a:buFont typeface="Arial" charset="0"/>
              <a:buChar char="–"/>
              <a:defRPr/>
            </a:pPr>
            <a:r>
              <a:rPr lang="en-US" sz="2600" dirty="0">
                <a:solidFill>
                  <a:schemeClr val="bg1"/>
                </a:solidFill>
                <a:latin typeface="Arial Narrow" pitchFamily="34" charset="0"/>
              </a:rPr>
              <a:t>neuralgias like trigeminal neuropathies etc .</a:t>
            </a:r>
          </a:p>
          <a:p>
            <a:pPr fontAlgn="auto">
              <a:spcAft>
                <a:spcPts val="0"/>
              </a:spcAft>
              <a:buFont typeface="Arial" charset="0"/>
              <a:buChar char="•"/>
              <a:defRPr/>
            </a:pPr>
            <a:r>
              <a:rPr lang="en-US" sz="2600" dirty="0">
                <a:solidFill>
                  <a:schemeClr val="bg1"/>
                </a:solidFill>
                <a:latin typeface="Arial Narrow" pitchFamily="34" charset="0"/>
              </a:rPr>
              <a:t>Method - introduce stimulating electrodes in dorsal </a:t>
            </a:r>
            <a:r>
              <a:rPr lang="en-US" sz="2600" dirty="0" err="1">
                <a:solidFill>
                  <a:schemeClr val="bg1"/>
                </a:solidFill>
                <a:latin typeface="Arial Narrow" pitchFamily="34" charset="0"/>
              </a:rPr>
              <a:t>extradural</a:t>
            </a:r>
            <a:r>
              <a:rPr lang="en-US" sz="2600" dirty="0">
                <a:solidFill>
                  <a:schemeClr val="bg1"/>
                </a:solidFill>
                <a:latin typeface="Arial Narrow" pitchFamily="34" charset="0"/>
              </a:rPr>
              <a:t> space.</a:t>
            </a:r>
          </a:p>
          <a:p>
            <a:pPr fontAlgn="auto">
              <a:spcAft>
                <a:spcPts val="0"/>
              </a:spcAft>
              <a:buFont typeface="Arial" charset="0"/>
              <a:buChar char="•"/>
              <a:defRPr/>
            </a:pPr>
            <a:r>
              <a:rPr lang="en-US" sz="2600" dirty="0">
                <a:solidFill>
                  <a:schemeClr val="bg1"/>
                </a:solidFill>
                <a:latin typeface="Arial Narrow" pitchFamily="34" charset="0"/>
              </a:rPr>
              <a:t>Studies have shown  this is very effective in 60 – 80% of pts. </a:t>
            </a:r>
            <a:br>
              <a:rPr lang="en-US" sz="2600" dirty="0">
                <a:solidFill>
                  <a:schemeClr val="bg1"/>
                </a:solidFill>
                <a:latin typeface="Arial Narrow" pitchFamily="34" charset="0"/>
              </a:rPr>
            </a:br>
            <a:endParaRPr lang="en-US" sz="2600" dirty="0">
              <a:solidFill>
                <a:schemeClr val="bg1"/>
              </a:solidFill>
              <a:latin typeface="Arial Narrow"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1CF187E5-4602-496E-F00E-088200A7455A}"/>
              </a:ext>
            </a:extLst>
          </p:cNvPr>
          <p:cNvSpPr>
            <a:spLocks noGrp="1"/>
          </p:cNvSpPr>
          <p:nvPr>
            <p:ph type="title"/>
          </p:nvPr>
        </p:nvSpPr>
        <p:spPr>
          <a:solidFill>
            <a:srgbClr val="FF99CC"/>
          </a:solidFill>
        </p:spPr>
        <p:txBody>
          <a:bodyPr/>
          <a:lstStyle/>
          <a:p>
            <a:r>
              <a:rPr lang="en-US" altLang="en-US">
                <a:latin typeface="Arial" panose="020B0604020202020204" pitchFamily="34" charset="0"/>
              </a:rPr>
              <a:t>Spinal cord stimulator</a:t>
            </a:r>
            <a:endParaRPr lang="en-US" altLang="en-US"/>
          </a:p>
        </p:txBody>
      </p:sp>
      <p:pic>
        <p:nvPicPr>
          <p:cNvPr id="36867" name="Picture 6">
            <a:extLst>
              <a:ext uri="{FF2B5EF4-FFF2-40B4-BE49-F238E27FC236}">
                <a16:creationId xmlns:a16="http://schemas.microsoft.com/office/drawing/2014/main" id="{EE9A657E-481C-7EAF-F184-7A61DE709C21}"/>
              </a:ext>
            </a:extLst>
          </p:cNvPr>
          <p:cNvPicPr>
            <a:picLocks noGrp="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62000" y="1981200"/>
            <a:ext cx="3429000" cy="3886200"/>
          </a:xfrm>
          <a:noFill/>
          <a:ln w="12700">
            <a:solidFill>
              <a:schemeClr val="tx1"/>
            </a:solidFill>
            <a:miter lim="800000"/>
            <a:headEnd/>
            <a:tailEnd/>
          </a:ln>
        </p:spPr>
      </p:pic>
      <p:pic>
        <p:nvPicPr>
          <p:cNvPr id="36868" name="Picture 4">
            <a:extLst>
              <a:ext uri="{FF2B5EF4-FFF2-40B4-BE49-F238E27FC236}">
                <a16:creationId xmlns:a16="http://schemas.microsoft.com/office/drawing/2014/main" id="{BE001281-878A-067F-C786-7C7DBC7E5D8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51413" y="1981200"/>
            <a:ext cx="3430587" cy="3886200"/>
          </a:xfr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Illustration: Spinal Cord Stimulation">
            <a:extLst>
              <a:ext uri="{FF2B5EF4-FFF2-40B4-BE49-F238E27FC236}">
                <a16:creationId xmlns:a16="http://schemas.microsoft.com/office/drawing/2014/main" id="{377C8A0D-08DA-6788-E123-DE87708EFE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8600"/>
            <a:ext cx="5029200" cy="628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Rectangle 2">
            <a:extLst>
              <a:ext uri="{FF2B5EF4-FFF2-40B4-BE49-F238E27FC236}">
                <a16:creationId xmlns:a16="http://schemas.microsoft.com/office/drawing/2014/main" id="{696D3DAE-4B45-F894-EB77-6BC3A4557B2B}"/>
              </a:ext>
            </a:extLst>
          </p:cNvPr>
          <p:cNvSpPr>
            <a:spLocks noChangeArrowheads="1"/>
          </p:cNvSpPr>
          <p:nvPr/>
        </p:nvSpPr>
        <p:spPr bwMode="auto">
          <a:xfrm>
            <a:off x="5715000" y="1371600"/>
            <a:ext cx="3146425" cy="1384300"/>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latin typeface="Arial" panose="020B0604020202020204" pitchFamily="34" charset="0"/>
              </a:rPr>
              <a:t>Spinal cord stimulator at T8 level with IPG</a:t>
            </a:r>
            <a:endParaRPr lang="en-US" altLang="en-US" sz="28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1">
            <a:extLst>
              <a:ext uri="{FF2B5EF4-FFF2-40B4-BE49-F238E27FC236}">
                <a16:creationId xmlns:a16="http://schemas.microsoft.com/office/drawing/2014/main" id="{C2A8E904-6F5E-4330-2EA1-0478B736A3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0" y="1219200"/>
            <a:ext cx="9017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Rectangle 2">
            <a:extLst>
              <a:ext uri="{FF2B5EF4-FFF2-40B4-BE49-F238E27FC236}">
                <a16:creationId xmlns:a16="http://schemas.microsoft.com/office/drawing/2014/main" id="{85FC95F6-9A5F-85DD-768B-B10053012A00}"/>
              </a:ext>
            </a:extLst>
          </p:cNvPr>
          <p:cNvSpPr>
            <a:spLocks noChangeArrowheads="1"/>
          </p:cNvSpPr>
          <p:nvPr/>
        </p:nvSpPr>
        <p:spPr bwMode="auto">
          <a:xfrm>
            <a:off x="228600" y="152400"/>
            <a:ext cx="8763000" cy="954088"/>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latin typeface="Arial" panose="020B0604020202020204" pitchFamily="34" charset="0"/>
              </a:rPr>
              <a:t>Spinal cord stimulator at C6 level for brachial pleus injury pain</a:t>
            </a:r>
            <a:endParaRPr lang="en-US" altLang="en-US" sz="28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MOA Full Body">
            <a:extLst>
              <a:ext uri="{FF2B5EF4-FFF2-40B4-BE49-F238E27FC236}">
                <a16:creationId xmlns:a16="http://schemas.microsoft.com/office/drawing/2014/main" id="{97723D90-46EA-82EC-73A5-43EC29366C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889000"/>
            <a:ext cx="3094038" cy="574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Rectangle 3">
            <a:extLst>
              <a:ext uri="{FF2B5EF4-FFF2-40B4-BE49-F238E27FC236}">
                <a16:creationId xmlns:a16="http://schemas.microsoft.com/office/drawing/2014/main" id="{B023B3F7-FAF8-699F-640D-2BFF67B5E286}"/>
              </a:ext>
            </a:extLst>
          </p:cNvPr>
          <p:cNvSpPr>
            <a:spLocks noGrp="1"/>
          </p:cNvSpPr>
          <p:nvPr>
            <p:ph type="title"/>
          </p:nvPr>
        </p:nvSpPr>
        <p:spPr>
          <a:xfrm>
            <a:off x="381000" y="152400"/>
            <a:ext cx="8382000" cy="685800"/>
          </a:xfrm>
          <a:solidFill>
            <a:srgbClr val="FF99FF"/>
          </a:solidFill>
        </p:spPr>
        <p:txBody>
          <a:bodyPr/>
          <a:lstStyle/>
          <a:p>
            <a:r>
              <a:rPr lang="en-US" altLang="en-US" sz="2800"/>
              <a:t>What is Sacral Nerve Stimulation</a:t>
            </a:r>
            <a:endParaRPr lang="en-GB" altLang="en-US" sz="2800"/>
          </a:p>
        </p:txBody>
      </p:sp>
      <p:sp>
        <p:nvSpPr>
          <p:cNvPr id="67588" name="Rectangle 4">
            <a:extLst>
              <a:ext uri="{FF2B5EF4-FFF2-40B4-BE49-F238E27FC236}">
                <a16:creationId xmlns:a16="http://schemas.microsoft.com/office/drawing/2014/main" id="{640EE35B-66EA-2A0E-07FE-28D8D424F6CA}"/>
              </a:ext>
            </a:extLst>
          </p:cNvPr>
          <p:cNvSpPr>
            <a:spLocks noGrp="1" noChangeArrowheads="1"/>
          </p:cNvSpPr>
          <p:nvPr>
            <p:ph type="body" sz="half" idx="2"/>
          </p:nvPr>
        </p:nvSpPr>
        <p:spPr>
          <a:xfrm>
            <a:off x="3862388" y="1390650"/>
            <a:ext cx="4730750" cy="4419600"/>
          </a:xfrm>
          <a:solidFill>
            <a:schemeClr val="tx2">
              <a:lumMod val="50000"/>
            </a:schemeClr>
          </a:solidFill>
        </p:spPr>
        <p:txBody>
          <a:bodyPr/>
          <a:lstStyle/>
          <a:p>
            <a:pPr>
              <a:buClr>
                <a:srgbClr val="FFCC00"/>
              </a:buClr>
              <a:buFont typeface="Wingdings" pitchFamily="2" charset="2"/>
              <a:buChar char="§"/>
              <a:tabLst>
                <a:tab pos="344488" algn="l"/>
              </a:tabLst>
              <a:defRPr/>
            </a:pPr>
            <a:r>
              <a:rPr lang="en-US" altLang="en-US" sz="2800" dirty="0">
                <a:solidFill>
                  <a:schemeClr val="bg1"/>
                </a:solidFill>
              </a:rPr>
              <a:t>	Sacral Nerve Stimulation (SNS) is stimulation of the sacral nerves to modulate the reflexes that influence the bladder, sphincter, and pelvic floor.</a:t>
            </a:r>
          </a:p>
          <a:p>
            <a:pPr>
              <a:buClr>
                <a:srgbClr val="FF9900"/>
              </a:buClr>
              <a:buFont typeface="Wingdings" pitchFamily="2" charset="2"/>
              <a:buChar char="§"/>
              <a:tabLst>
                <a:tab pos="344488" algn="l"/>
              </a:tabLst>
              <a:defRPr/>
            </a:pPr>
            <a:r>
              <a:rPr lang="en-US" altLang="en-US" sz="2800" dirty="0">
                <a:solidFill>
                  <a:schemeClr val="bg1"/>
                </a:solidFill>
              </a:rPr>
              <a:t>SNS utilizes mild electrical pulses to improve or restore normal voiding function.</a:t>
            </a:r>
          </a:p>
        </p:txBody>
      </p:sp>
    </p:spTree>
  </p:cSld>
  <p:clrMapOvr>
    <a:masterClrMapping/>
  </p:clrMapOvr>
  <p:transition>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FE1B2D6A-A914-F0D3-F014-440AF7715319}"/>
              </a:ext>
            </a:extLst>
          </p:cNvPr>
          <p:cNvSpPr>
            <a:spLocks noGrp="1"/>
          </p:cNvSpPr>
          <p:nvPr>
            <p:ph type="title"/>
          </p:nvPr>
        </p:nvSpPr>
        <p:spPr>
          <a:xfrm>
            <a:off x="152400" y="228600"/>
            <a:ext cx="8763000" cy="685800"/>
          </a:xfrm>
          <a:solidFill>
            <a:srgbClr val="FF99FF"/>
          </a:solidFill>
        </p:spPr>
        <p:txBody>
          <a:bodyPr/>
          <a:lstStyle/>
          <a:p>
            <a:r>
              <a:rPr lang="en-US" altLang="en-US" sz="2800">
                <a:solidFill>
                  <a:schemeClr val="bg1"/>
                </a:solidFill>
              </a:rPr>
              <a:t>         </a:t>
            </a:r>
            <a:r>
              <a:rPr lang="en-US" altLang="en-US" sz="2800"/>
              <a:t>Indications for sacral nerve stimulation</a:t>
            </a:r>
            <a:endParaRPr lang="en-GB" altLang="en-US" sz="2800"/>
          </a:p>
        </p:txBody>
      </p:sp>
      <p:sp>
        <p:nvSpPr>
          <p:cNvPr id="69635" name="Rectangle 3">
            <a:extLst>
              <a:ext uri="{FF2B5EF4-FFF2-40B4-BE49-F238E27FC236}">
                <a16:creationId xmlns:a16="http://schemas.microsoft.com/office/drawing/2014/main" id="{FF1330ED-B6A9-1B42-BBD1-909D271F0D2A}"/>
              </a:ext>
            </a:extLst>
          </p:cNvPr>
          <p:cNvSpPr>
            <a:spLocks noGrp="1" noChangeArrowheads="1"/>
          </p:cNvSpPr>
          <p:nvPr>
            <p:ph type="body" idx="1"/>
          </p:nvPr>
        </p:nvSpPr>
        <p:spPr>
          <a:xfrm>
            <a:off x="304800" y="1066800"/>
            <a:ext cx="8534400" cy="5562600"/>
          </a:xfrm>
          <a:solidFill>
            <a:schemeClr val="tx2">
              <a:lumMod val="50000"/>
            </a:schemeClr>
          </a:solidFill>
        </p:spPr>
        <p:txBody>
          <a:bodyPr/>
          <a:lstStyle/>
          <a:p>
            <a:pPr>
              <a:lnSpc>
                <a:spcPct val="90000"/>
              </a:lnSpc>
              <a:spcAft>
                <a:spcPts val="600"/>
              </a:spcAft>
              <a:defRPr/>
            </a:pPr>
            <a:r>
              <a:rPr lang="en-US" altLang="en-US" sz="2800" dirty="0">
                <a:solidFill>
                  <a:schemeClr val="bg1"/>
                </a:solidFill>
                <a:latin typeface="Arial Narrow" pitchFamily="34" charset="0"/>
              </a:rPr>
              <a:t>The best indication is in patients who have failed or could not tolerate more conservative treatments:</a:t>
            </a:r>
          </a:p>
          <a:p>
            <a:pPr marL="0" indent="0">
              <a:spcAft>
                <a:spcPts val="1200"/>
              </a:spcAft>
              <a:buFontTx/>
              <a:buNone/>
              <a:defRPr/>
            </a:pPr>
            <a:r>
              <a:rPr lang="en-US" sz="2800" dirty="0">
                <a:solidFill>
                  <a:schemeClr val="bg1"/>
                </a:solidFill>
                <a:latin typeface="Arial Narrow" panose="020B0606020202030204" pitchFamily="34" charset="0"/>
              </a:rPr>
              <a:t>             a) Urinary incontinence</a:t>
            </a:r>
            <a:br>
              <a:rPr lang="en-US" sz="2800" dirty="0">
                <a:solidFill>
                  <a:schemeClr val="bg1"/>
                </a:solidFill>
                <a:latin typeface="Arial Narrow" panose="020B0606020202030204" pitchFamily="34" charset="0"/>
              </a:rPr>
            </a:br>
            <a:r>
              <a:rPr lang="en-US" sz="2800" dirty="0">
                <a:solidFill>
                  <a:schemeClr val="bg1"/>
                </a:solidFill>
                <a:latin typeface="Arial Narrow" panose="020B0606020202030204" pitchFamily="34" charset="0"/>
              </a:rPr>
              <a:t>             b) Urinary retention ( non-Obstructive)</a:t>
            </a:r>
            <a:br>
              <a:rPr lang="en-US" sz="2800" dirty="0">
                <a:solidFill>
                  <a:schemeClr val="bg1"/>
                </a:solidFill>
                <a:latin typeface="Arial Narrow" panose="020B0606020202030204" pitchFamily="34" charset="0"/>
              </a:rPr>
            </a:br>
            <a:r>
              <a:rPr lang="en-US" sz="2800" dirty="0">
                <a:solidFill>
                  <a:schemeClr val="bg1"/>
                </a:solidFill>
                <a:latin typeface="Arial Narrow" panose="020B0606020202030204" pitchFamily="34" charset="0"/>
              </a:rPr>
              <a:t>             c) </a:t>
            </a:r>
            <a:r>
              <a:rPr lang="en-US" sz="2800" dirty="0" err="1">
                <a:solidFill>
                  <a:schemeClr val="bg1"/>
                </a:solidFill>
                <a:latin typeface="Arial Narrow" panose="020B0606020202030204" pitchFamily="34" charset="0"/>
              </a:rPr>
              <a:t>Faecal</a:t>
            </a:r>
            <a:r>
              <a:rPr lang="en-US" sz="2800" dirty="0">
                <a:solidFill>
                  <a:schemeClr val="bg1"/>
                </a:solidFill>
                <a:latin typeface="Arial Narrow" panose="020B0606020202030204" pitchFamily="34" charset="0"/>
              </a:rPr>
              <a:t> incontinence</a:t>
            </a:r>
            <a:br>
              <a:rPr lang="en-US" sz="2800" dirty="0">
                <a:solidFill>
                  <a:schemeClr val="bg1"/>
                </a:solidFill>
                <a:latin typeface="Arial Narrow" panose="020B0606020202030204" pitchFamily="34" charset="0"/>
              </a:rPr>
            </a:br>
            <a:r>
              <a:rPr lang="en-US" sz="2800" dirty="0">
                <a:solidFill>
                  <a:schemeClr val="bg1"/>
                </a:solidFill>
                <a:latin typeface="Arial Narrow" panose="020B0606020202030204" pitchFamily="34" charset="0"/>
              </a:rPr>
              <a:t>             d) constipation</a:t>
            </a:r>
            <a:br>
              <a:rPr lang="en-US" sz="2800" dirty="0">
                <a:solidFill>
                  <a:schemeClr val="bg1"/>
                </a:solidFill>
                <a:latin typeface="Arial Narrow" panose="020B0606020202030204" pitchFamily="34" charset="0"/>
              </a:rPr>
            </a:br>
            <a:r>
              <a:rPr lang="en-US" sz="2800" dirty="0">
                <a:solidFill>
                  <a:schemeClr val="bg1"/>
                </a:solidFill>
                <a:latin typeface="Arial Narrow" panose="020B0606020202030204" pitchFamily="34" charset="0"/>
              </a:rPr>
              <a:t>             e) some cases of irritable bowel syndrome</a:t>
            </a:r>
            <a:br>
              <a:rPr lang="en-US" sz="2800" dirty="0">
                <a:solidFill>
                  <a:schemeClr val="bg1"/>
                </a:solidFill>
                <a:latin typeface="Arial Narrow" panose="020B0606020202030204" pitchFamily="34" charset="0"/>
              </a:rPr>
            </a:br>
            <a:r>
              <a:rPr lang="en-US" sz="2800" dirty="0">
                <a:solidFill>
                  <a:schemeClr val="bg1"/>
                </a:solidFill>
                <a:latin typeface="Arial Narrow" panose="020B0606020202030204" pitchFamily="34" charset="0"/>
              </a:rPr>
              <a:t>             f) Severe pelvic pain in women</a:t>
            </a:r>
          </a:p>
          <a:p>
            <a:pPr>
              <a:spcAft>
                <a:spcPts val="1200"/>
              </a:spcAft>
              <a:defRPr/>
            </a:pPr>
            <a:r>
              <a:rPr lang="en-US" sz="2800" dirty="0">
                <a:solidFill>
                  <a:schemeClr val="bg1"/>
                </a:solidFill>
                <a:latin typeface="Arial Narrow" panose="020B0606020202030204" pitchFamily="34" charset="0"/>
              </a:rPr>
              <a:t>Candidates are decided by a trial procedure and also by comparing voiding diaries before and after the trial procedure. An improvement of more than 50% is taken as an indication for surgery.</a:t>
            </a:r>
            <a:br>
              <a:rPr lang="en-US" sz="2800" dirty="0">
                <a:solidFill>
                  <a:schemeClr val="bg1"/>
                </a:solidFill>
                <a:latin typeface="Arial Narrow" panose="020B0606020202030204" pitchFamily="34" charset="0"/>
              </a:rPr>
            </a:br>
            <a:endParaRPr lang="en-US" altLang="en-US" sz="2800" dirty="0">
              <a:solidFill>
                <a:srgbClr val="FF99FF"/>
              </a:solidFill>
              <a:latin typeface="Arial Narrow" pitchFamily="34" charset="0"/>
            </a:endParaRPr>
          </a:p>
        </p:txBody>
      </p:sp>
    </p:spTree>
  </p:cSld>
  <p:clrMapOvr>
    <a:masterClrMapping/>
  </p:clrMapOvr>
  <p:transition>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88C37A98-A250-FB13-5E53-8CCA20766DC0}"/>
              </a:ext>
            </a:extLst>
          </p:cNvPr>
          <p:cNvSpPr>
            <a:spLocks noGrp="1"/>
          </p:cNvSpPr>
          <p:nvPr>
            <p:ph type="title"/>
          </p:nvPr>
        </p:nvSpPr>
        <p:spPr>
          <a:xfrm>
            <a:off x="304800" y="228600"/>
            <a:ext cx="8534400" cy="685800"/>
          </a:xfrm>
          <a:solidFill>
            <a:srgbClr val="FF99CC"/>
          </a:solidFill>
        </p:spPr>
        <p:txBody>
          <a:bodyPr/>
          <a:lstStyle/>
          <a:p>
            <a:r>
              <a:rPr lang="en-US" altLang="en-US" sz="2800"/>
              <a:t>The SNS Electrode</a:t>
            </a:r>
          </a:p>
        </p:txBody>
      </p:sp>
      <p:pic>
        <p:nvPicPr>
          <p:cNvPr id="44035" name="Picture 3" descr="An external file that holds a picture, illustration, etc.&#10;Object name is IJU-26-379-g002.jpg Object name is IJU-26-379-g002.jpg">
            <a:extLst>
              <a:ext uri="{FF2B5EF4-FFF2-40B4-BE49-F238E27FC236}">
                <a16:creationId xmlns:a16="http://schemas.microsoft.com/office/drawing/2014/main" id="{BAA12CA2-A45A-3318-4B47-D9B50D3C72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52600"/>
            <a:ext cx="2971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3" descr="Lead parallel to S3">
            <a:extLst>
              <a:ext uri="{FF2B5EF4-FFF2-40B4-BE49-F238E27FC236}">
                <a16:creationId xmlns:a16="http://schemas.microsoft.com/office/drawing/2014/main" id="{F3E48906-EC83-1BD3-1B66-BBCABBFA86F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581400" y="1485900"/>
            <a:ext cx="5410200" cy="4305300"/>
          </a:xfr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Group 2">
            <a:extLst>
              <a:ext uri="{FF2B5EF4-FFF2-40B4-BE49-F238E27FC236}">
                <a16:creationId xmlns:a16="http://schemas.microsoft.com/office/drawing/2014/main" id="{5FBEC8F6-FCA5-E0AB-4971-C6E119EF5532}"/>
              </a:ext>
            </a:extLst>
          </p:cNvPr>
          <p:cNvGrpSpPr>
            <a:grpSpLocks/>
          </p:cNvGrpSpPr>
          <p:nvPr/>
        </p:nvGrpSpPr>
        <p:grpSpPr bwMode="auto">
          <a:xfrm>
            <a:off x="0" y="685800"/>
            <a:ext cx="9144000" cy="6172200"/>
            <a:chOff x="792" y="744"/>
            <a:chExt cx="4188" cy="2776"/>
          </a:xfrm>
        </p:grpSpPr>
        <p:pic>
          <p:nvPicPr>
            <p:cNvPr id="45060" name="Picture 3">
              <a:extLst>
                <a:ext uri="{FF2B5EF4-FFF2-40B4-BE49-F238E27FC236}">
                  <a16:creationId xmlns:a16="http://schemas.microsoft.com/office/drawing/2014/main" id="{9FFBD8A2-1E98-00A3-096D-F2F19D6E979D}"/>
                </a:ext>
              </a:extLst>
            </p:cNvPr>
            <p:cNvPicPr>
              <a:picLocks noChangeAspect="1" noChangeArrowheads="1"/>
            </p:cNvPicPr>
            <p:nvPr/>
          </p:nvPicPr>
          <p:blipFill>
            <a:blip r:embed="rId3">
              <a:lum bright="-12000" contrast="18000"/>
              <a:extLst>
                <a:ext uri="{28A0092B-C50C-407E-A947-70E740481C1C}">
                  <a14:useLocalDpi xmlns:a14="http://schemas.microsoft.com/office/drawing/2010/main" val="0"/>
                </a:ext>
              </a:extLst>
            </a:blip>
            <a:srcRect/>
            <a:stretch>
              <a:fillRect/>
            </a:stretch>
          </p:blipFill>
          <p:spPr bwMode="auto">
            <a:xfrm>
              <a:off x="792" y="744"/>
              <a:ext cx="4188" cy="2776"/>
            </a:xfrm>
            <a:prstGeom prst="rect">
              <a:avLst/>
            </a:prstGeom>
            <a:noFill/>
            <a:ln w="12700">
              <a:solidFill>
                <a:schemeClr val="tx1"/>
              </a:solidFill>
              <a:miter lim="800000"/>
              <a:headEnd/>
              <a:tailEnd/>
            </a:ln>
            <a:effectLst>
              <a:outerShdw dist="107763" dir="2700000" algn="ctr" rotWithShape="0">
                <a:schemeClr val="bg2"/>
              </a:outerShdw>
            </a:effectLst>
            <a:extLst>
              <a:ext uri="{909E8E84-426E-40DD-AFC4-6F175D3DCCD1}">
                <a14:hiddenFill xmlns:a14="http://schemas.microsoft.com/office/drawing/2010/main">
                  <a:solidFill>
                    <a:srgbClr val="FFFFFF"/>
                  </a:solidFill>
                </a14:hiddenFill>
              </a:ext>
            </a:extLst>
          </p:spPr>
        </p:pic>
        <p:sp>
          <p:nvSpPr>
            <p:cNvPr id="33797" name="Rectangle 4">
              <a:extLst>
                <a:ext uri="{FF2B5EF4-FFF2-40B4-BE49-F238E27FC236}">
                  <a16:creationId xmlns:a16="http://schemas.microsoft.com/office/drawing/2014/main" id="{F8D3A4DE-2381-F56E-0A13-D99C82B7A482}"/>
                </a:ext>
              </a:extLst>
            </p:cNvPr>
            <p:cNvSpPr>
              <a:spLocks noChangeArrowheads="1"/>
            </p:cNvSpPr>
            <p:nvPr/>
          </p:nvSpPr>
          <p:spPr bwMode="auto">
            <a:xfrm>
              <a:off x="856" y="1904"/>
              <a:ext cx="3984" cy="624"/>
            </a:xfrm>
            <a:prstGeom prst="rect">
              <a:avLst/>
            </a:prstGeom>
            <a:noFill/>
            <a:ln w="38100">
              <a:solidFill>
                <a:srgbClr val="FF0000"/>
              </a:solidFill>
              <a:miter lim="800000"/>
              <a:headEnd/>
              <a:tailEnd/>
            </a:ln>
            <a:effectLst>
              <a:outerShdw dist="35921" dir="2700000" algn="ctr" rotWithShape="0">
                <a:schemeClr val="bg2"/>
              </a:outerShdw>
            </a:effectLst>
          </p:spPr>
          <p:txBody>
            <a:bodyPr wrap="none" anchor="ctr"/>
            <a:lstStyle/>
            <a:p>
              <a:pPr algn="ctr" fontAlgn="auto">
                <a:spcBef>
                  <a:spcPts val="0"/>
                </a:spcBef>
                <a:spcAft>
                  <a:spcPts val="0"/>
                </a:spcAft>
                <a:defRPr/>
              </a:pPr>
              <a:endParaRPr lang="en-GB">
                <a:solidFill>
                  <a:srgbClr val="FF0000"/>
                </a:solidFill>
                <a:latin typeface="+mn-lt"/>
                <a:cs typeface="+mn-cs"/>
              </a:endParaRPr>
            </a:p>
          </p:txBody>
        </p:sp>
      </p:grpSp>
      <p:sp>
        <p:nvSpPr>
          <p:cNvPr id="45059" name="Rectangle 5">
            <a:extLst>
              <a:ext uri="{FF2B5EF4-FFF2-40B4-BE49-F238E27FC236}">
                <a16:creationId xmlns:a16="http://schemas.microsoft.com/office/drawing/2014/main" id="{6D5E70AF-A698-B431-BDD3-F9F75937B4FC}"/>
              </a:ext>
            </a:extLst>
          </p:cNvPr>
          <p:cNvSpPr>
            <a:spLocks noChangeArrowheads="1"/>
          </p:cNvSpPr>
          <p:nvPr/>
        </p:nvSpPr>
        <p:spPr bwMode="auto">
          <a:xfrm>
            <a:off x="914400" y="152400"/>
            <a:ext cx="7391400" cy="533400"/>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ea typeface="ヒラギノ角ゴ Pro W3"/>
                <a:cs typeface="ヒラギノ角ゴ Pro W3"/>
              </a:rPr>
              <a:t>Look for Motor and Sensory Responses</a:t>
            </a:r>
            <a:endParaRPr lang="en-GB" altLang="en-US" sz="2800">
              <a:ea typeface="ヒラギノ角ゴ Pro W3"/>
              <a:cs typeface="ヒラギノ角ゴ Pro W3"/>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0ACEBBF1-6314-E85A-8C18-DAB829E1158A}"/>
              </a:ext>
            </a:extLst>
          </p:cNvPr>
          <p:cNvSpPr>
            <a:spLocks noGrp="1"/>
          </p:cNvSpPr>
          <p:nvPr>
            <p:ph type="title"/>
          </p:nvPr>
        </p:nvSpPr>
        <p:spPr>
          <a:xfrm>
            <a:off x="457200" y="228600"/>
            <a:ext cx="8229600" cy="685800"/>
          </a:xfrm>
          <a:solidFill>
            <a:srgbClr val="FF99CC"/>
          </a:solidFill>
        </p:spPr>
        <p:txBody>
          <a:bodyPr/>
          <a:lstStyle/>
          <a:p>
            <a:r>
              <a:rPr lang="en-US" altLang="en-US" sz="3600">
                <a:solidFill>
                  <a:schemeClr val="bg1"/>
                </a:solidFill>
              </a:rPr>
              <a:t> </a:t>
            </a:r>
            <a:r>
              <a:rPr lang="en-US" altLang="en-US" sz="3600"/>
              <a:t>Post op X rays in SNS</a:t>
            </a:r>
          </a:p>
        </p:txBody>
      </p:sp>
      <p:pic>
        <p:nvPicPr>
          <p:cNvPr id="47107" name="Picture 2">
            <a:extLst>
              <a:ext uri="{FF2B5EF4-FFF2-40B4-BE49-F238E27FC236}">
                <a16:creationId xmlns:a16="http://schemas.microsoft.com/office/drawing/2014/main" id="{648A76E2-0B41-92F8-111A-55FDECB47FB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77863" y="1143000"/>
            <a:ext cx="8161337" cy="5410200"/>
          </a:xfr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48A19B8A-E0A1-9642-210D-E30A947EDCA1}"/>
              </a:ext>
            </a:extLst>
          </p:cNvPr>
          <p:cNvSpPr>
            <a:spLocks noGrp="1"/>
          </p:cNvSpPr>
          <p:nvPr>
            <p:ph type="title"/>
          </p:nvPr>
        </p:nvSpPr>
        <p:spPr>
          <a:xfrm>
            <a:off x="152400" y="152400"/>
            <a:ext cx="8534400" cy="381000"/>
          </a:xfrm>
          <a:solidFill>
            <a:srgbClr val="FF99CC"/>
          </a:solidFill>
        </p:spPr>
        <p:txBody>
          <a:bodyPr/>
          <a:lstStyle/>
          <a:p>
            <a:r>
              <a:rPr lang="en-US" altLang="en-US" sz="3200"/>
              <a:t>Vagal Nerve Stimulation</a:t>
            </a:r>
            <a:endParaRPr lang="en-IN" altLang="en-US" sz="3200"/>
          </a:p>
        </p:txBody>
      </p:sp>
      <p:sp>
        <p:nvSpPr>
          <p:cNvPr id="3" name="Content Placeholder 2">
            <a:extLst>
              <a:ext uri="{FF2B5EF4-FFF2-40B4-BE49-F238E27FC236}">
                <a16:creationId xmlns:a16="http://schemas.microsoft.com/office/drawing/2014/main" id="{5E4CD39D-FA1A-5F07-A56D-C1DAD9957C27}"/>
              </a:ext>
            </a:extLst>
          </p:cNvPr>
          <p:cNvSpPr>
            <a:spLocks noGrp="1"/>
          </p:cNvSpPr>
          <p:nvPr>
            <p:ph idx="1"/>
          </p:nvPr>
        </p:nvSpPr>
        <p:spPr>
          <a:xfrm>
            <a:off x="152400" y="685800"/>
            <a:ext cx="8839200" cy="6019800"/>
          </a:xfrm>
          <a:solidFill>
            <a:schemeClr val="tx2">
              <a:lumMod val="50000"/>
            </a:schemeClr>
          </a:solidFill>
        </p:spPr>
        <p:txBody>
          <a:bodyPr/>
          <a:lstStyle/>
          <a:p>
            <a:pPr>
              <a:defRPr/>
            </a:pPr>
            <a:r>
              <a:rPr lang="en-US" sz="2800" dirty="0">
                <a:solidFill>
                  <a:schemeClr val="bg1"/>
                </a:solidFill>
                <a:latin typeface="Arial Narrow" panose="020B0606020202030204" pitchFamily="34" charset="0"/>
              </a:rPr>
              <a:t>Vagus nerve stimulation involves the use of a device to stimulate the vagus nerve with electrical impulses. An implantable vagus nerve stimulator is currently FDA-approved to treat epilepsy and depression. The device sends electrical signals along the left vagus nerve to the brainstem, which then sends signals to certain areas of the brain. The right vagus nerve isn't used because it's more likely to carry fibers that supply nerves to the heart.</a:t>
            </a:r>
          </a:p>
          <a:p>
            <a:pPr>
              <a:defRPr/>
            </a:pPr>
            <a:r>
              <a:rPr lang="en-US" sz="2800" dirty="0">
                <a:solidFill>
                  <a:schemeClr val="bg1"/>
                </a:solidFill>
                <a:latin typeface="Arial Narrow" panose="020B0606020202030204" pitchFamily="34" charset="0"/>
              </a:rPr>
              <a:t>Right cervical VNS is effective for treating heart failure in preclinical studies but not approved yet.</a:t>
            </a:r>
          </a:p>
          <a:p>
            <a:pPr>
              <a:defRPr/>
            </a:pPr>
            <a:r>
              <a:rPr lang="en-US" sz="2800" dirty="0">
                <a:solidFill>
                  <a:schemeClr val="bg1"/>
                </a:solidFill>
                <a:latin typeface="Arial Narrow" panose="020B0606020202030204" pitchFamily="34" charset="0"/>
              </a:rPr>
              <a:t>The main indications remain</a:t>
            </a:r>
            <a:br>
              <a:rPr lang="en-US" sz="2800" dirty="0">
                <a:solidFill>
                  <a:schemeClr val="bg1"/>
                </a:solidFill>
                <a:latin typeface="Arial Narrow" panose="020B0606020202030204" pitchFamily="34" charset="0"/>
              </a:rPr>
            </a:br>
            <a:r>
              <a:rPr lang="en-US" sz="2800" dirty="0">
                <a:solidFill>
                  <a:schemeClr val="bg1"/>
                </a:solidFill>
                <a:latin typeface="Arial Narrow" panose="020B0606020202030204" pitchFamily="34" charset="0"/>
              </a:rPr>
              <a:t>1. Uncontrolled seizures especially focal ones</a:t>
            </a:r>
          </a:p>
          <a:p>
            <a:pPr>
              <a:defRPr/>
            </a:pPr>
            <a:r>
              <a:rPr lang="en-US" sz="2800" dirty="0">
                <a:solidFill>
                  <a:schemeClr val="bg1"/>
                </a:solidFill>
                <a:latin typeface="Arial Narrow" panose="020B0606020202030204" pitchFamily="34" charset="0"/>
              </a:rPr>
              <a:t>2. Treatment resistant depression </a:t>
            </a:r>
          </a:p>
          <a:p>
            <a:pPr>
              <a:defRPr/>
            </a:pPr>
            <a:endParaRPr lang="en-IN" sz="2800" dirty="0">
              <a:solidFill>
                <a:schemeClr val="bg1"/>
              </a:solidFill>
              <a:latin typeface="Arial Narrow" panose="020B060602020203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17042E0A-3C68-1899-C2CC-ABE684BFA09A}"/>
              </a:ext>
            </a:extLst>
          </p:cNvPr>
          <p:cNvSpPr>
            <a:spLocks noGrp="1"/>
          </p:cNvSpPr>
          <p:nvPr>
            <p:ph type="title"/>
          </p:nvPr>
        </p:nvSpPr>
        <p:spPr>
          <a:xfrm>
            <a:off x="228600" y="152400"/>
            <a:ext cx="8686800" cy="533400"/>
          </a:xfrm>
          <a:solidFill>
            <a:srgbClr val="FF99FF"/>
          </a:solidFill>
        </p:spPr>
        <p:txBody>
          <a:bodyPr/>
          <a:lstStyle/>
          <a:p>
            <a:pPr eaLnBrk="1" hangingPunct="1"/>
            <a:r>
              <a:rPr lang="en-US" altLang="en-US" sz="2800"/>
              <a:t>Vagal Nerve Stimulation</a:t>
            </a:r>
          </a:p>
        </p:txBody>
      </p:sp>
      <p:sp>
        <p:nvSpPr>
          <p:cNvPr id="44035" name="Content Placeholder 2">
            <a:extLst>
              <a:ext uri="{FF2B5EF4-FFF2-40B4-BE49-F238E27FC236}">
                <a16:creationId xmlns:a16="http://schemas.microsoft.com/office/drawing/2014/main" id="{EC4ECAAF-4703-5370-870D-7B9262628C83}"/>
              </a:ext>
            </a:extLst>
          </p:cNvPr>
          <p:cNvSpPr>
            <a:spLocks noGrp="1"/>
          </p:cNvSpPr>
          <p:nvPr>
            <p:ph idx="1"/>
          </p:nvPr>
        </p:nvSpPr>
        <p:spPr>
          <a:xfrm>
            <a:off x="228600" y="838200"/>
            <a:ext cx="8686800" cy="5791200"/>
          </a:xfrm>
          <a:solidFill>
            <a:schemeClr val="tx2">
              <a:lumMod val="50000"/>
            </a:schemeClr>
          </a:solidFill>
        </p:spPr>
        <p:txBody>
          <a:bodyPr/>
          <a:lstStyle/>
          <a:p>
            <a:pPr eaLnBrk="1" hangingPunct="1">
              <a:defRPr/>
            </a:pPr>
            <a:r>
              <a:rPr lang="en-IN" altLang="en-US" sz="2800" dirty="0">
                <a:solidFill>
                  <a:schemeClr val="bg1"/>
                </a:solidFill>
                <a:latin typeface="Arial Narrow" pitchFamily="34" charset="0"/>
              </a:rPr>
              <a:t>Not all patients with medically refractory epilepsy are candidates for </a:t>
            </a:r>
            <a:r>
              <a:rPr lang="en-IN" altLang="en-US" sz="2800" dirty="0" err="1">
                <a:solidFill>
                  <a:schemeClr val="bg1"/>
                </a:solidFill>
                <a:latin typeface="Arial Narrow" pitchFamily="34" charset="0"/>
              </a:rPr>
              <a:t>resective</a:t>
            </a:r>
            <a:r>
              <a:rPr lang="en-IN" altLang="en-US" sz="2800" dirty="0">
                <a:solidFill>
                  <a:schemeClr val="bg1"/>
                </a:solidFill>
                <a:latin typeface="Arial Narrow" pitchFamily="34" charset="0"/>
              </a:rPr>
              <a:t> surgery. </a:t>
            </a:r>
            <a:r>
              <a:rPr lang="en-IN" altLang="en-US" sz="2800" dirty="0" err="1">
                <a:solidFill>
                  <a:schemeClr val="bg1"/>
                </a:solidFill>
                <a:latin typeface="Arial Narrow" pitchFamily="34" charset="0"/>
              </a:rPr>
              <a:t>Resective</a:t>
            </a:r>
            <a:r>
              <a:rPr lang="en-IN" altLang="en-US" sz="2800" dirty="0">
                <a:solidFill>
                  <a:schemeClr val="bg1"/>
                </a:solidFill>
                <a:latin typeface="Arial Narrow" pitchFamily="34" charset="0"/>
              </a:rPr>
              <a:t> surgery is not always an option for medically refractory seizures.</a:t>
            </a:r>
          </a:p>
          <a:p>
            <a:pPr eaLnBrk="1" hangingPunct="1">
              <a:defRPr/>
            </a:pPr>
            <a:r>
              <a:rPr lang="en-IN" altLang="en-US" sz="2800" dirty="0">
                <a:solidFill>
                  <a:schemeClr val="bg1"/>
                </a:solidFill>
                <a:latin typeface="Arial Narrow" pitchFamily="34" charset="0"/>
              </a:rPr>
              <a:t>Vagus nerve stimulation (VNS) is an adjunctive treatment for certain types of intractable epilepsy and major depression.</a:t>
            </a:r>
          </a:p>
          <a:p>
            <a:pPr eaLnBrk="1" hangingPunct="1">
              <a:defRPr/>
            </a:pPr>
            <a:r>
              <a:rPr lang="en-IN" altLang="en-US" sz="2800" dirty="0">
                <a:solidFill>
                  <a:schemeClr val="bg1"/>
                </a:solidFill>
                <a:latin typeface="Arial Narrow" pitchFamily="34" charset="0"/>
              </a:rPr>
              <a:t>Vagus nerve stimulation (VNS) is designed to prevent seizures by sending regular, mild pulses of electrical energy to the brain via the vagus nerve.</a:t>
            </a:r>
          </a:p>
          <a:p>
            <a:pPr eaLnBrk="1" hangingPunct="1">
              <a:defRPr/>
            </a:pPr>
            <a:r>
              <a:rPr lang="en-IN" altLang="en-US" sz="2800" dirty="0">
                <a:solidFill>
                  <a:schemeClr val="bg1"/>
                </a:solidFill>
                <a:latin typeface="Arial Narrow" pitchFamily="34" charset="0"/>
              </a:rPr>
              <a:t>Indications include patients who have failed surgery before, require </a:t>
            </a:r>
            <a:r>
              <a:rPr lang="en-IN" altLang="en-US" sz="2800" dirty="0" err="1">
                <a:solidFill>
                  <a:schemeClr val="bg1"/>
                </a:solidFill>
                <a:latin typeface="Arial Narrow" pitchFamily="34" charset="0"/>
              </a:rPr>
              <a:t>extratemporal</a:t>
            </a:r>
            <a:r>
              <a:rPr lang="en-IN" altLang="en-US" sz="2800" dirty="0">
                <a:solidFill>
                  <a:schemeClr val="bg1"/>
                </a:solidFill>
                <a:latin typeface="Arial Narrow" pitchFamily="34" charset="0"/>
              </a:rPr>
              <a:t> surgery in eloquent area or corpus </a:t>
            </a:r>
            <a:r>
              <a:rPr lang="en-IN" altLang="en-US" sz="2800" dirty="0" err="1">
                <a:solidFill>
                  <a:schemeClr val="bg1"/>
                </a:solidFill>
                <a:latin typeface="Arial Narrow" pitchFamily="34" charset="0"/>
              </a:rPr>
              <a:t>callosotomy</a:t>
            </a:r>
            <a:r>
              <a:rPr lang="en-IN" altLang="en-US" sz="2800" dirty="0">
                <a:solidFill>
                  <a:schemeClr val="bg1"/>
                </a:solidFill>
                <a:latin typeface="Arial Narrow" pitchFamily="34" charset="0"/>
              </a:rPr>
              <a:t> or patients choice. </a:t>
            </a:r>
            <a:endParaRPr lang="en-US" altLang="en-US" sz="2800" dirty="0">
              <a:solidFill>
                <a:schemeClr val="bg1"/>
              </a:solidFill>
              <a:latin typeface="Arial Narrow"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1245D3E3-A1B7-8623-3D5D-FFA29ECDB559}"/>
              </a:ext>
            </a:extLst>
          </p:cNvPr>
          <p:cNvSpPr>
            <a:spLocks noGrp="1"/>
          </p:cNvSpPr>
          <p:nvPr>
            <p:ph type="title"/>
          </p:nvPr>
        </p:nvSpPr>
        <p:spPr>
          <a:xfrm>
            <a:off x="304800" y="152400"/>
            <a:ext cx="8534400" cy="609600"/>
          </a:xfrm>
          <a:solidFill>
            <a:srgbClr val="FF99FF"/>
          </a:solidFill>
        </p:spPr>
        <p:txBody>
          <a:bodyPr/>
          <a:lstStyle/>
          <a:p>
            <a:pPr eaLnBrk="1" hangingPunct="1"/>
            <a:r>
              <a:rPr lang="en-US" altLang="en-US" sz="2800"/>
              <a:t>Vagal Nerve Stimulation</a:t>
            </a:r>
          </a:p>
        </p:txBody>
      </p:sp>
      <p:pic>
        <p:nvPicPr>
          <p:cNvPr id="50179" name="Picture 2">
            <a:extLst>
              <a:ext uri="{FF2B5EF4-FFF2-40B4-BE49-F238E27FC236}">
                <a16:creationId xmlns:a16="http://schemas.microsoft.com/office/drawing/2014/main" id="{82FF3115-DAD0-5AB9-29AC-F915C991D06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1676400"/>
            <a:ext cx="4202113" cy="4181475"/>
          </a:xfrm>
          <a:noFill/>
        </p:spPr>
      </p:pic>
      <p:pic>
        <p:nvPicPr>
          <p:cNvPr id="50180" name="Picture 3">
            <a:extLst>
              <a:ext uri="{FF2B5EF4-FFF2-40B4-BE49-F238E27FC236}">
                <a16:creationId xmlns:a16="http://schemas.microsoft.com/office/drawing/2014/main" id="{B138CC90-3532-DCC2-5251-8CBE5095246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410200" y="1155700"/>
            <a:ext cx="2743200" cy="4941888"/>
          </a:xfr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a:extLst>
              <a:ext uri="{FF2B5EF4-FFF2-40B4-BE49-F238E27FC236}">
                <a16:creationId xmlns:a16="http://schemas.microsoft.com/office/drawing/2014/main" id="{3E89FFB9-420F-25BB-D5B2-504F7DD965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143000"/>
            <a:ext cx="5791200" cy="556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03" name="Picture 3">
            <a:extLst>
              <a:ext uri="{FF2B5EF4-FFF2-40B4-BE49-F238E27FC236}">
                <a16:creationId xmlns:a16="http://schemas.microsoft.com/office/drawing/2014/main" id="{A4C65DE5-6D3A-7F97-B748-08BCB34A6F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917950"/>
            <a:ext cx="3494088" cy="2620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204" name="AutoShape 5" descr="Vagus Nerve Stimulation (VNS) | Epilepsy Society">
            <a:extLst>
              <a:ext uri="{FF2B5EF4-FFF2-40B4-BE49-F238E27FC236}">
                <a16:creationId xmlns:a16="http://schemas.microsoft.com/office/drawing/2014/main" id="{B638DB91-A940-3BDA-3371-B2EE873DA790}"/>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IN" altLang="en-US" sz="1800">
              <a:latin typeface="Arial" panose="020B0604020202020204" pitchFamily="34" charset="0"/>
            </a:endParaRPr>
          </a:p>
        </p:txBody>
      </p:sp>
      <p:sp>
        <p:nvSpPr>
          <p:cNvPr id="51205" name="AutoShape 7" descr="Vagus Nerve Stimulation (VNS) | Epilepsy Society">
            <a:extLst>
              <a:ext uri="{FF2B5EF4-FFF2-40B4-BE49-F238E27FC236}">
                <a16:creationId xmlns:a16="http://schemas.microsoft.com/office/drawing/2014/main" id="{075A94A5-34B0-5BDE-F1DA-87C4E3AA5C08}"/>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IN" altLang="en-US" sz="1800">
              <a:latin typeface="Arial" panose="020B0604020202020204" pitchFamily="34" charset="0"/>
            </a:endParaRPr>
          </a:p>
        </p:txBody>
      </p:sp>
      <p:sp>
        <p:nvSpPr>
          <p:cNvPr id="51206" name="TextBox 3">
            <a:extLst>
              <a:ext uri="{FF2B5EF4-FFF2-40B4-BE49-F238E27FC236}">
                <a16:creationId xmlns:a16="http://schemas.microsoft.com/office/drawing/2014/main" id="{B8CB8B4E-6314-5C8D-2BF7-FF9ACC0277BE}"/>
              </a:ext>
            </a:extLst>
          </p:cNvPr>
          <p:cNvSpPr txBox="1">
            <a:spLocks noChangeArrowheads="1"/>
          </p:cNvSpPr>
          <p:nvPr/>
        </p:nvSpPr>
        <p:spPr bwMode="auto">
          <a:xfrm>
            <a:off x="307975" y="457200"/>
            <a:ext cx="8378825" cy="523875"/>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800">
                <a:latin typeface="Arial" panose="020B0604020202020204" pitchFamily="34" charset="0"/>
              </a:rPr>
              <a:t>Vagal narve stimulator post operative X ray</a:t>
            </a:r>
            <a:endParaRPr lang="en-IN" altLang="en-US" sz="2800">
              <a:latin typeface="Arial" panose="020B0604020202020204"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B5BA2470-DBD9-66EC-3C0A-7BF97EDCA72A}"/>
              </a:ext>
            </a:extLst>
          </p:cNvPr>
          <p:cNvSpPr>
            <a:spLocks noGrp="1" noChangeArrowheads="1"/>
          </p:cNvSpPr>
          <p:nvPr>
            <p:ph type="title"/>
          </p:nvPr>
        </p:nvSpPr>
        <p:spPr>
          <a:xfrm>
            <a:off x="228600" y="228600"/>
            <a:ext cx="8763000" cy="6400800"/>
          </a:xfrm>
          <a:solidFill>
            <a:schemeClr val="tx2">
              <a:lumMod val="50000"/>
            </a:schemeClr>
          </a:solidFill>
        </p:spPr>
        <p:txBody>
          <a:bodyPr rtlCol="0">
            <a:normAutofit fontScale="90000"/>
          </a:bodyPr>
          <a:lstStyle/>
          <a:p>
            <a:pPr algn="l" eaLnBrk="1" fontAlgn="auto" hangingPunct="1">
              <a:spcAft>
                <a:spcPts val="0"/>
              </a:spcAft>
              <a:defRPr/>
            </a:pPr>
            <a:r>
              <a:rPr lang="en-US" sz="8000" b="1" dirty="0">
                <a:solidFill>
                  <a:schemeClr val="bg1"/>
                </a:solidFill>
                <a:latin typeface="Arial Narrow" pitchFamily="34" charset="0"/>
              </a:rPr>
              <a:t>THANK YOU &amp; BEST WISHES</a:t>
            </a:r>
            <a:br>
              <a:rPr lang="en-US" sz="8000" dirty="0">
                <a:solidFill>
                  <a:schemeClr val="bg1"/>
                </a:solidFill>
              </a:rPr>
            </a:br>
            <a:r>
              <a:rPr lang="en-US" sz="4900" dirty="0">
                <a:solidFill>
                  <a:schemeClr val="bg1"/>
                </a:solidFill>
              </a:rPr>
              <a:t>Dr. R. Ramnarayan</a:t>
            </a:r>
            <a:br>
              <a:rPr lang="en-US" sz="4900" dirty="0">
                <a:solidFill>
                  <a:schemeClr val="bg1"/>
                </a:solidFill>
              </a:rPr>
            </a:br>
            <a:r>
              <a:rPr lang="en-US" sz="4900" dirty="0">
                <a:solidFill>
                  <a:schemeClr val="bg1"/>
                </a:solidFill>
              </a:rPr>
              <a:t>+919003022445 / +918072498051</a:t>
            </a:r>
            <a:br>
              <a:rPr lang="en-US" sz="4900" dirty="0">
                <a:solidFill>
                  <a:schemeClr val="bg1"/>
                </a:solidFill>
              </a:rPr>
            </a:br>
            <a:r>
              <a:rPr lang="en-US" sz="4900" dirty="0">
                <a:solidFill>
                  <a:schemeClr val="bg1"/>
                </a:solidFill>
              </a:rPr>
              <a:t>Email: r.ramnarayan65@gmail.com      </a:t>
            </a:r>
            <a:br>
              <a:rPr lang="en-US" sz="4900" dirty="0">
                <a:solidFill>
                  <a:schemeClr val="bg1"/>
                </a:solidFill>
              </a:rPr>
            </a:br>
            <a:r>
              <a:rPr lang="en-US" sz="4900" dirty="0">
                <a:solidFill>
                  <a:schemeClr val="bg1"/>
                </a:solidFill>
              </a:rPr>
              <a:t>            r.ramnarayan@rediffmail.com   </a:t>
            </a:r>
            <a:r>
              <a:rPr lang="en-US" dirty="0">
                <a:solidFill>
                  <a:schemeClr val="bg1"/>
                </a:solidFill>
              </a:rPr>
              <a:t>      </a:t>
            </a:r>
            <a:br>
              <a:rPr lang="en-US" dirty="0">
                <a:solidFill>
                  <a:schemeClr val="bg1"/>
                </a:solidFill>
              </a:rPr>
            </a:br>
            <a:r>
              <a:rPr lang="en-US" sz="5600" dirty="0">
                <a:solidFill>
                  <a:schemeClr val="bg1"/>
                </a:solidFill>
              </a:rPr>
              <a:t>www. lakshmineuroclinic.com</a:t>
            </a:r>
            <a:br>
              <a:rPr lang="en-US" sz="5600" dirty="0">
                <a:solidFill>
                  <a:schemeClr val="bg1"/>
                </a:solidFill>
              </a:rPr>
            </a:br>
            <a:endParaRPr lang="en-US" sz="5600"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3254</TotalTime>
  <Words>2516</Words>
  <Application>Microsoft Office PowerPoint</Application>
  <PresentationFormat>On-screen Show (4:3)</PresentationFormat>
  <Paragraphs>195</Paragraphs>
  <Slides>45</Slides>
  <Notes>3</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Functional/ Restorative Neurosurgery</vt:lpstr>
      <vt:lpstr>What is Restorative neurosurgery?</vt:lpstr>
      <vt:lpstr>What is Restorative neurosurgery?</vt:lpstr>
      <vt:lpstr>What is Restorative neurosurgery?</vt:lpstr>
      <vt:lpstr>What is Restorative neurosurgery?</vt:lpstr>
      <vt:lpstr>What is Restorative neurosurgery?</vt:lpstr>
      <vt:lpstr>Movement disorders</vt:lpstr>
      <vt:lpstr>DBS for Parkinsonism</vt:lpstr>
      <vt:lpstr>Subthalamic Nucleus - anatomy</vt:lpstr>
      <vt:lpstr>DBS – devices </vt:lpstr>
      <vt:lpstr>Microelectrode Recordings for STN </vt:lpstr>
      <vt:lpstr>DBS: Microelectrode recordings</vt:lpstr>
      <vt:lpstr>Is the electrode in the correct place ?</vt:lpstr>
      <vt:lpstr>DBS for Parkinsonism</vt:lpstr>
      <vt:lpstr>PowerPoint Presentation</vt:lpstr>
      <vt:lpstr>Chest X ray after surgery</vt:lpstr>
      <vt:lpstr>CT scan after surgery</vt:lpstr>
      <vt:lpstr>Neurosurgery for psychiatry disorders</vt:lpstr>
      <vt:lpstr>DBS for addiction</vt:lpstr>
      <vt:lpstr>DBS for addiction</vt:lpstr>
      <vt:lpstr>New DBS targets</vt:lpstr>
      <vt:lpstr>Surgery for Epilepsy</vt:lpstr>
      <vt:lpstr>DBS for epilepsy</vt:lpstr>
      <vt:lpstr>Surgery for Chronic pain</vt:lpstr>
      <vt:lpstr>Chronic Pain</vt:lpstr>
      <vt:lpstr>Visual assessment of pain</vt:lpstr>
      <vt:lpstr>WHO Analgesic Ladder</vt:lpstr>
      <vt:lpstr>Intrathecal drug delivery </vt:lpstr>
      <vt:lpstr>Intrathecal Drug Delivery</vt:lpstr>
      <vt:lpstr>Intrathecal Drug Delivery</vt:lpstr>
      <vt:lpstr>Intrathecal morphine/baclofen pump (Post op X rays)</vt:lpstr>
      <vt:lpstr>Spinal cord stimulator</vt:lpstr>
      <vt:lpstr>Spinal cord stimulator</vt:lpstr>
      <vt:lpstr>PowerPoint Presentation</vt:lpstr>
      <vt:lpstr>PowerPoint Presentation</vt:lpstr>
      <vt:lpstr>What is Sacral Nerve Stimulation</vt:lpstr>
      <vt:lpstr>         Indications for sacral nerve stimulation</vt:lpstr>
      <vt:lpstr>The SNS Electrode</vt:lpstr>
      <vt:lpstr>PowerPoint Presentation</vt:lpstr>
      <vt:lpstr> Post op X rays in SNS</vt:lpstr>
      <vt:lpstr>Vagal Nerve Stimulation</vt:lpstr>
      <vt:lpstr>Vagal Nerve Stimulation</vt:lpstr>
      <vt:lpstr>Vagal Nerve Stimulation</vt:lpstr>
      <vt:lpstr>PowerPoint Presentation</vt:lpstr>
      <vt:lpstr>THANK YOU &amp; BEST WISHES Dr. R. Ramnarayan +919003022445 / +918072498051 Email: r.ramnarayan65@gmail.com                   r.ramnarayan@rediffmail.com          www. lakshmineuroclinic.com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Movement disorders</dc:title>
  <dc:creator>admin</dc:creator>
  <cp:lastModifiedBy>RAMNARAYAN R</cp:lastModifiedBy>
  <cp:revision>202</cp:revision>
  <dcterms:created xsi:type="dcterms:W3CDTF">2013-02-01T14:39:10Z</dcterms:created>
  <dcterms:modified xsi:type="dcterms:W3CDTF">2024-05-19T11:38:45Z</dcterms:modified>
</cp:coreProperties>
</file>